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98" r:id="rId1"/>
  </p:sldMasterIdLst>
  <p:notesMasterIdLst>
    <p:notesMasterId r:id="rId63"/>
  </p:notesMasterIdLst>
  <p:handoutMasterIdLst>
    <p:handoutMasterId r:id="rId64"/>
  </p:handoutMasterIdLst>
  <p:sldIdLst>
    <p:sldId id="674" r:id="rId2"/>
    <p:sldId id="675" r:id="rId3"/>
    <p:sldId id="676" r:id="rId4"/>
    <p:sldId id="677" r:id="rId5"/>
    <p:sldId id="428" r:id="rId6"/>
    <p:sldId id="1759" r:id="rId7"/>
    <p:sldId id="684" r:id="rId8"/>
    <p:sldId id="685" r:id="rId9"/>
    <p:sldId id="442" r:id="rId10"/>
    <p:sldId id="443" r:id="rId11"/>
    <p:sldId id="699" r:id="rId12"/>
    <p:sldId id="634" r:id="rId13"/>
    <p:sldId id="635" r:id="rId14"/>
    <p:sldId id="464" r:id="rId15"/>
    <p:sldId id="465" r:id="rId16"/>
    <p:sldId id="466" r:id="rId17"/>
    <p:sldId id="467" r:id="rId18"/>
    <p:sldId id="649" r:id="rId19"/>
    <p:sldId id="650" r:id="rId20"/>
    <p:sldId id="651" r:id="rId21"/>
    <p:sldId id="652" r:id="rId22"/>
    <p:sldId id="654" r:id="rId23"/>
    <p:sldId id="655" r:id="rId24"/>
    <p:sldId id="656" r:id="rId25"/>
    <p:sldId id="653" r:id="rId26"/>
    <p:sldId id="468" r:id="rId27"/>
    <p:sldId id="469" r:id="rId28"/>
    <p:sldId id="470" r:id="rId29"/>
    <p:sldId id="471" r:id="rId30"/>
    <p:sldId id="472" r:id="rId31"/>
    <p:sldId id="474" r:id="rId32"/>
    <p:sldId id="475" r:id="rId33"/>
    <p:sldId id="476" r:id="rId34"/>
    <p:sldId id="696" r:id="rId35"/>
    <p:sldId id="686" r:id="rId36"/>
    <p:sldId id="478" r:id="rId37"/>
    <p:sldId id="504" r:id="rId38"/>
    <p:sldId id="687" r:id="rId39"/>
    <p:sldId id="507" r:id="rId40"/>
    <p:sldId id="508" r:id="rId41"/>
    <p:sldId id="520" r:id="rId42"/>
    <p:sldId id="688" r:id="rId43"/>
    <p:sldId id="1754" r:id="rId44"/>
    <p:sldId id="1339" r:id="rId45"/>
    <p:sldId id="539" r:id="rId46"/>
    <p:sldId id="695" r:id="rId47"/>
    <p:sldId id="689" r:id="rId48"/>
    <p:sldId id="541" r:id="rId49"/>
    <p:sldId id="542" r:id="rId50"/>
    <p:sldId id="552" r:id="rId51"/>
    <p:sldId id="708" r:id="rId52"/>
    <p:sldId id="690" r:id="rId53"/>
    <p:sldId id="1760" r:id="rId54"/>
    <p:sldId id="1755" r:id="rId55"/>
    <p:sldId id="570" r:id="rId56"/>
    <p:sldId id="691" r:id="rId57"/>
    <p:sldId id="573" r:id="rId58"/>
    <p:sldId id="693" r:id="rId59"/>
    <p:sldId id="692" r:id="rId60"/>
    <p:sldId id="587" r:id="rId61"/>
    <p:sldId id="1758" r:id="rId62"/>
  </p:sldIdLst>
  <p:sldSz cx="9144000" cy="6858000" type="screen4x3"/>
  <p:notesSz cx="6858000" cy="9144000"/>
  <p:defaultTextStyle>
    <a:defPPr>
      <a:defRPr lang="fr-FR"/>
    </a:defPPr>
    <a:lvl1pPr algn="l" defTabSz="457200" rtl="0" fontAlgn="base">
      <a:spcBef>
        <a:spcPct val="0"/>
      </a:spcBef>
      <a:spcAft>
        <a:spcPct val="0"/>
      </a:spcAft>
      <a:defRPr sz="1200" kern="1200">
        <a:solidFill>
          <a:srgbClr val="000000"/>
        </a:solidFill>
        <a:latin typeface="Helvetica" charset="0"/>
        <a:ea typeface="Helvetica" charset="0"/>
        <a:cs typeface="Helvetica" charset="0"/>
        <a:sym typeface="Helvetica" charset="0"/>
      </a:defRPr>
    </a:lvl1pPr>
    <a:lvl2pPr marL="228600" indent="228600" algn="l" defTabSz="457200" rtl="0" fontAlgn="base">
      <a:spcBef>
        <a:spcPct val="0"/>
      </a:spcBef>
      <a:spcAft>
        <a:spcPct val="0"/>
      </a:spcAft>
      <a:defRPr sz="1200" kern="1200">
        <a:solidFill>
          <a:srgbClr val="000000"/>
        </a:solidFill>
        <a:latin typeface="Helvetica" charset="0"/>
        <a:ea typeface="Helvetica" charset="0"/>
        <a:cs typeface="Helvetica" charset="0"/>
        <a:sym typeface="Helvetica" charset="0"/>
      </a:defRPr>
    </a:lvl2pPr>
    <a:lvl3pPr marL="457200" indent="457200" algn="l" defTabSz="457200" rtl="0" fontAlgn="base">
      <a:spcBef>
        <a:spcPct val="0"/>
      </a:spcBef>
      <a:spcAft>
        <a:spcPct val="0"/>
      </a:spcAft>
      <a:defRPr sz="1200" kern="1200">
        <a:solidFill>
          <a:srgbClr val="000000"/>
        </a:solidFill>
        <a:latin typeface="Helvetica" charset="0"/>
        <a:ea typeface="Helvetica" charset="0"/>
        <a:cs typeface="Helvetica" charset="0"/>
        <a:sym typeface="Helvetica" charset="0"/>
      </a:defRPr>
    </a:lvl3pPr>
    <a:lvl4pPr marL="685800" indent="685800" algn="l" defTabSz="457200" rtl="0" fontAlgn="base">
      <a:spcBef>
        <a:spcPct val="0"/>
      </a:spcBef>
      <a:spcAft>
        <a:spcPct val="0"/>
      </a:spcAft>
      <a:defRPr sz="1200" kern="1200">
        <a:solidFill>
          <a:srgbClr val="000000"/>
        </a:solidFill>
        <a:latin typeface="Helvetica" charset="0"/>
        <a:ea typeface="Helvetica" charset="0"/>
        <a:cs typeface="Helvetica" charset="0"/>
        <a:sym typeface="Helvetica" charset="0"/>
      </a:defRPr>
    </a:lvl4pPr>
    <a:lvl5pPr marL="914400" indent="914400" algn="l" defTabSz="457200" rtl="0" fontAlgn="base">
      <a:spcBef>
        <a:spcPct val="0"/>
      </a:spcBef>
      <a:spcAft>
        <a:spcPct val="0"/>
      </a:spcAft>
      <a:defRPr sz="1200" kern="1200">
        <a:solidFill>
          <a:srgbClr val="000000"/>
        </a:solidFill>
        <a:latin typeface="Helvetica" charset="0"/>
        <a:ea typeface="Helvetica" charset="0"/>
        <a:cs typeface="Helvetica" charset="0"/>
        <a:sym typeface="Helvetica" charset="0"/>
      </a:defRPr>
    </a:lvl5pPr>
    <a:lvl6pPr marL="2286000" algn="l" defTabSz="914400" rtl="0" eaLnBrk="1" latinLnBrk="0" hangingPunct="1">
      <a:defRPr sz="1200" kern="1200">
        <a:solidFill>
          <a:srgbClr val="000000"/>
        </a:solidFill>
        <a:latin typeface="Helvetica" charset="0"/>
        <a:ea typeface="Helvetica" charset="0"/>
        <a:cs typeface="Helvetica" charset="0"/>
        <a:sym typeface="Helvetica" charset="0"/>
      </a:defRPr>
    </a:lvl6pPr>
    <a:lvl7pPr marL="2743200" algn="l" defTabSz="914400" rtl="0" eaLnBrk="1" latinLnBrk="0" hangingPunct="1">
      <a:defRPr sz="1200" kern="1200">
        <a:solidFill>
          <a:srgbClr val="000000"/>
        </a:solidFill>
        <a:latin typeface="Helvetica" charset="0"/>
        <a:ea typeface="Helvetica" charset="0"/>
        <a:cs typeface="Helvetica" charset="0"/>
        <a:sym typeface="Helvetica" charset="0"/>
      </a:defRPr>
    </a:lvl7pPr>
    <a:lvl8pPr marL="3200400" algn="l" defTabSz="914400" rtl="0" eaLnBrk="1" latinLnBrk="0" hangingPunct="1">
      <a:defRPr sz="1200" kern="1200">
        <a:solidFill>
          <a:srgbClr val="000000"/>
        </a:solidFill>
        <a:latin typeface="Helvetica" charset="0"/>
        <a:ea typeface="Helvetica" charset="0"/>
        <a:cs typeface="Helvetica" charset="0"/>
        <a:sym typeface="Helvetica" charset="0"/>
      </a:defRPr>
    </a:lvl8pPr>
    <a:lvl9pPr marL="3657600" algn="l" defTabSz="914400" rtl="0" eaLnBrk="1" latinLnBrk="0" hangingPunct="1">
      <a:defRPr sz="1200" kern="1200">
        <a:solidFill>
          <a:srgbClr val="000000"/>
        </a:solidFill>
        <a:latin typeface="Helvetica" charset="0"/>
        <a:ea typeface="Helvetica" charset="0"/>
        <a:cs typeface="Helvetica" charset="0"/>
        <a:sym typeface="Helvetica"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86"/>
    <p:restoredTop sz="66939"/>
  </p:normalViewPr>
  <p:slideViewPr>
    <p:cSldViewPr>
      <p:cViewPr varScale="1">
        <p:scale>
          <a:sx n="83" d="100"/>
          <a:sy n="83" d="100"/>
        </p:scale>
        <p:origin x="3032" y="20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04"/>
    </p:cViewPr>
  </p:sorterViewPr>
  <p:notesViewPr>
    <p:cSldViewPr>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fr-CA"/>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DBC4D9A-0EA5-C24E-A902-2D3577DB36A9}" type="datetimeFigureOut">
              <a:rPr lang="fr-CA"/>
              <a:pPr>
                <a:defRPr/>
              </a:pPr>
              <a:t>2020-12-05</a:t>
            </a:fld>
            <a:endParaRPr lang="fr-CA"/>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fr-CA"/>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a:lvl1pPr>
          </a:lstStyle>
          <a:p>
            <a:fld id="{B59DE93A-80BA-3D41-B938-1BFE2E2A1ADA}" type="slidenum">
              <a:rPr lang="fr-CA" altLang="fr-FR"/>
              <a:pPr/>
              <a:t>‹n°›</a:t>
            </a:fld>
            <a:endParaRPr lang="fr-CA" altLang="fr-FR"/>
          </a:p>
        </p:txBody>
      </p:sp>
    </p:spTree>
    <p:extLst>
      <p:ext uri="{BB962C8B-B14F-4D97-AF65-F5344CB8AC3E}">
        <p14:creationId xmlns:p14="http://schemas.microsoft.com/office/powerpoint/2010/main" val="12509319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8658" name="Rectangle 1"/>
          <p:cNvSpPr>
            <a:spLocks noGrp="1" noRot="1" noChangeAspect="1"/>
          </p:cNvSpPr>
          <p:nvPr>
            <p:ph type="sldImg" idx="2"/>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rgbClr val="000000"/>
                </a:solidFill>
                <a:round/>
                <a:headEnd/>
                <a:tailEnd/>
              </a14:hiddenLine>
            </a:ext>
            <a:ext uri="{FAA26D3D-D897-4be2-8F04-BA451C77F1D7}">
              <ma14:placeholderFlag xmlns="" xmlns:ma14="http://schemas.microsoft.com/office/mac/drawingml/2011/main" val="1"/>
            </a:ext>
          </a:extLst>
        </p:spPr>
      </p:sp>
      <p:sp>
        <p:nvSpPr>
          <p:cNvPr id="7170" name="Rectangle 2"/>
          <p:cNvSpPr>
            <a:spLocks noGrp="1"/>
          </p:cNvSpPr>
          <p:nvPr>
            <p:ph type="body" sz="quarter" idx="3"/>
          </p:nvPr>
        </p:nvSpPr>
        <p:spPr bwMode="auto">
          <a:xfrm>
            <a:off x="914400" y="4343400"/>
            <a:ext cx="5029200" cy="4114800"/>
          </a:xfrm>
          <a:prstGeom prst="rect">
            <a:avLst/>
          </a:prstGeom>
          <a:noFill/>
          <a:ln w="12700" cap="rnd" cmpd="sng">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pPr lvl="0"/>
            <a:r>
              <a:rPr lang="fr-FR" noProof="0">
                <a:sym typeface="Noteworthy Bold" charset="0"/>
              </a:rPr>
              <a:t>Click to edit Master text styles</a:t>
            </a:r>
          </a:p>
          <a:p>
            <a:pPr lvl="1"/>
            <a:r>
              <a:rPr lang="fr-FR" noProof="0">
                <a:sym typeface="Noteworthy Bold" charset="0"/>
              </a:rPr>
              <a:t>Second level</a:t>
            </a:r>
          </a:p>
          <a:p>
            <a:pPr lvl="2"/>
            <a:r>
              <a:rPr lang="fr-FR" noProof="0">
                <a:sym typeface="Noteworthy Bold" charset="0"/>
              </a:rPr>
              <a:t>Third level</a:t>
            </a:r>
          </a:p>
          <a:p>
            <a:pPr lvl="3"/>
            <a:r>
              <a:rPr lang="fr-FR" noProof="0">
                <a:sym typeface="Noteworthy Bold" charset="0"/>
              </a:rPr>
              <a:t>Fourth level</a:t>
            </a:r>
          </a:p>
          <a:p>
            <a:pPr lvl="4"/>
            <a:r>
              <a:rPr lang="fr-FR" noProof="0">
                <a:sym typeface="Noteworthy Bold" charset="0"/>
              </a:rPr>
              <a:t>Fifth level</a:t>
            </a:r>
          </a:p>
        </p:txBody>
      </p:sp>
    </p:spTree>
    <p:extLst>
      <p:ext uri="{BB962C8B-B14F-4D97-AF65-F5344CB8AC3E}">
        <p14:creationId xmlns:p14="http://schemas.microsoft.com/office/powerpoint/2010/main" val="294463810"/>
      </p:ext>
    </p:extLst>
  </p:cSld>
  <p:clrMap bg1="lt1" tx1="dk1" bg2="lt2" tx2="dk2" accent1="accent1" accent2="accent2" accent3="accent3" accent4="accent4" accent5="accent5" accent6="accent6" hlink="hlink" folHlink="folHlink"/>
  <p:notesStyle>
    <a:lvl1pPr algn="l" defTabSz="457200" rtl="0" eaLnBrk="0" fontAlgn="base" hangingPunct="0">
      <a:lnSpc>
        <a:spcPts val="3500"/>
      </a:lnSpc>
      <a:spcBef>
        <a:spcPct val="0"/>
      </a:spcBef>
      <a:spcAft>
        <a:spcPct val="0"/>
      </a:spcAft>
      <a:defRPr sz="2400" kern="1200">
        <a:solidFill>
          <a:srgbClr val="572E2D"/>
        </a:solidFill>
        <a:latin typeface="Noteworthy Bold" charset="0"/>
        <a:ea typeface="Noteworthy Bold" charset="0"/>
        <a:cs typeface="Noteworthy Bold" charset="0"/>
        <a:sym typeface="Noteworthy Bold" charset="0"/>
      </a:defRPr>
    </a:lvl1pPr>
    <a:lvl2pPr marL="228600" algn="l" defTabSz="457200" rtl="0" eaLnBrk="0" fontAlgn="base" hangingPunct="0">
      <a:lnSpc>
        <a:spcPts val="3500"/>
      </a:lnSpc>
      <a:spcBef>
        <a:spcPct val="0"/>
      </a:spcBef>
      <a:spcAft>
        <a:spcPct val="0"/>
      </a:spcAft>
      <a:defRPr sz="2400" kern="1200">
        <a:solidFill>
          <a:srgbClr val="572E2D"/>
        </a:solidFill>
        <a:latin typeface="Noteworthy Bold" charset="0"/>
        <a:ea typeface="Noteworthy Bold" charset="0"/>
        <a:cs typeface="Noteworthy Bold" charset="0"/>
        <a:sym typeface="Noteworthy Bold" charset="0"/>
      </a:defRPr>
    </a:lvl2pPr>
    <a:lvl3pPr marL="457200" algn="l" defTabSz="457200" rtl="0" eaLnBrk="0" fontAlgn="base" hangingPunct="0">
      <a:lnSpc>
        <a:spcPts val="3500"/>
      </a:lnSpc>
      <a:spcBef>
        <a:spcPct val="0"/>
      </a:spcBef>
      <a:spcAft>
        <a:spcPct val="0"/>
      </a:spcAft>
      <a:defRPr sz="2400" kern="1200">
        <a:solidFill>
          <a:srgbClr val="572E2D"/>
        </a:solidFill>
        <a:latin typeface="Noteworthy Bold" charset="0"/>
        <a:ea typeface="Noteworthy Bold" charset="0"/>
        <a:cs typeface="Noteworthy Bold" charset="0"/>
        <a:sym typeface="Noteworthy Bold" charset="0"/>
      </a:defRPr>
    </a:lvl3pPr>
    <a:lvl4pPr marL="685800" algn="l" defTabSz="457200" rtl="0" eaLnBrk="0" fontAlgn="base" hangingPunct="0">
      <a:lnSpc>
        <a:spcPts val="3500"/>
      </a:lnSpc>
      <a:spcBef>
        <a:spcPct val="0"/>
      </a:spcBef>
      <a:spcAft>
        <a:spcPct val="0"/>
      </a:spcAft>
      <a:defRPr sz="2400" kern="1200">
        <a:solidFill>
          <a:srgbClr val="572E2D"/>
        </a:solidFill>
        <a:latin typeface="Noteworthy Bold" charset="0"/>
        <a:ea typeface="Noteworthy Bold" charset="0"/>
        <a:cs typeface="Noteworthy Bold" charset="0"/>
        <a:sym typeface="Noteworthy Bold" charset="0"/>
      </a:defRPr>
    </a:lvl4pPr>
    <a:lvl5pPr marL="914400" algn="l" defTabSz="457200" rtl="0" eaLnBrk="0" fontAlgn="base" hangingPunct="0">
      <a:lnSpc>
        <a:spcPts val="3500"/>
      </a:lnSpc>
      <a:spcBef>
        <a:spcPct val="0"/>
      </a:spcBef>
      <a:spcAft>
        <a:spcPct val="0"/>
      </a:spcAft>
      <a:defRPr sz="2400" kern="1200">
        <a:solidFill>
          <a:srgbClr val="572E2D"/>
        </a:solidFill>
        <a:latin typeface="Noteworthy Bold" charset="0"/>
        <a:ea typeface="Noteworthy Bold" charset="0"/>
        <a:cs typeface="Noteworthy Bold" charset="0"/>
        <a:sym typeface="Noteworthy Bold"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11287552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261745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1271204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31045579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38961077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4152213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8678103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42491668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19669319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31602818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84239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12376794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61143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38965196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Espace réservé de l'image des diapositives 1"/>
          <p:cNvSpPr>
            <a:spLocks noGrp="1" noRot="1" noChangeAspect="1" noTextEdit="1"/>
          </p:cNvSpPr>
          <p:nvPr>
            <p:ph type="sldImg"/>
          </p:nvPr>
        </p:nvSpPr>
        <p:spPr/>
      </p:sp>
      <p:sp>
        <p:nvSpPr>
          <p:cNvPr id="200707" name="Espace réservé des commentaires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a:solidFill>
                  <a:srgbClr val="000000"/>
                </a:solidFill>
                <a:miter lim="800000"/>
                <a:headEnd/>
                <a:tailEnd/>
              </a14:hiddenLine>
            </a:ext>
          </a:extLst>
        </p:spPr>
        <p:txBody>
          <a:bodyPr/>
          <a:lstStyle/>
          <a:p>
            <a:pPr eaLnBrk="1" hangingPunct="1"/>
            <a:endParaRPr lang="fr-CA" altLang="fr-FR" b="1" dirty="0"/>
          </a:p>
        </p:txBody>
      </p:sp>
      <p:sp>
        <p:nvSpPr>
          <p:cNvPr id="200708" name="Espace réservé du numéro de diapositive 3"/>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30" tIns="44865" rIns="89730" bIns="44865"/>
          <a:lstStyle>
            <a:lvl1pPr eaLnBrk="0" hangingPunct="0">
              <a:defRPr sz="1200">
                <a:solidFill>
                  <a:srgbClr val="000000"/>
                </a:solidFill>
                <a:latin typeface="Helvetica" charset="0"/>
                <a:ea typeface="Helvetica" charset="0"/>
                <a:cs typeface="Helvetica" charset="0"/>
                <a:sym typeface="Helvetica" charset="0"/>
              </a:defRPr>
            </a:lvl1pPr>
            <a:lvl2pPr marL="742950" indent="-285750" eaLnBrk="0" hangingPunct="0">
              <a:defRPr sz="1200">
                <a:solidFill>
                  <a:srgbClr val="000000"/>
                </a:solidFill>
                <a:latin typeface="Helvetica" charset="0"/>
                <a:ea typeface="Helvetica" charset="0"/>
                <a:cs typeface="Helvetica" charset="0"/>
                <a:sym typeface="Helvetica" charset="0"/>
              </a:defRPr>
            </a:lvl2pPr>
            <a:lvl3pPr marL="1143000" indent="-228600" eaLnBrk="0" hangingPunct="0">
              <a:defRPr sz="1200">
                <a:solidFill>
                  <a:srgbClr val="000000"/>
                </a:solidFill>
                <a:latin typeface="Helvetica" charset="0"/>
                <a:ea typeface="Helvetica" charset="0"/>
                <a:cs typeface="Helvetica" charset="0"/>
                <a:sym typeface="Helvetica" charset="0"/>
              </a:defRPr>
            </a:lvl3pPr>
            <a:lvl4pPr marL="1600200" indent="-228600" eaLnBrk="0" hangingPunct="0">
              <a:defRPr sz="1200">
                <a:solidFill>
                  <a:srgbClr val="000000"/>
                </a:solidFill>
                <a:latin typeface="Helvetica" charset="0"/>
                <a:ea typeface="Helvetica" charset="0"/>
                <a:cs typeface="Helvetica" charset="0"/>
                <a:sym typeface="Helvetica" charset="0"/>
              </a:defRPr>
            </a:lvl4pPr>
            <a:lvl5pPr marL="2057400" indent="-228600" eaLnBrk="0" hangingPunct="0">
              <a:defRPr sz="1200">
                <a:solidFill>
                  <a:srgbClr val="000000"/>
                </a:solidFill>
                <a:latin typeface="Helvetica" charset="0"/>
                <a:ea typeface="Helvetica" charset="0"/>
                <a:cs typeface="Helvetica" charset="0"/>
                <a:sym typeface="Helvetica" charset="0"/>
              </a:defRPr>
            </a:lvl5pPr>
            <a:lvl6pPr marL="2514600" indent="-228600" defTabSz="45720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6pPr>
            <a:lvl7pPr marL="2971800" indent="-228600" defTabSz="45720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7pPr>
            <a:lvl8pPr marL="3429000" indent="-228600" defTabSz="45720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8pPr>
            <a:lvl9pPr marL="3886200" indent="-228600" defTabSz="457200" eaLnBrk="0" fontAlgn="base" hangingPunct="0">
              <a:spcBef>
                <a:spcPct val="0"/>
              </a:spcBef>
              <a:spcAft>
                <a:spcPct val="0"/>
              </a:spcAft>
              <a:defRPr sz="1200">
                <a:solidFill>
                  <a:srgbClr val="000000"/>
                </a:solidFill>
                <a:latin typeface="Helvetica" charset="0"/>
                <a:ea typeface="Helvetica" charset="0"/>
                <a:cs typeface="Helvetica" charset="0"/>
                <a:sym typeface="Helvetica" charset="0"/>
              </a:defRPr>
            </a:lvl9pPr>
          </a:lstStyle>
          <a:p>
            <a:pPr eaLnBrk="1" hangingPunct="1"/>
            <a:fld id="{62130111-68CF-664E-8C98-84C90EDD20C8}" type="slidenum">
              <a:rPr lang="fr-CA" altLang="fr-FR"/>
              <a:pPr eaLnBrk="1" hangingPunct="1"/>
              <a:t>22</a:t>
            </a:fld>
            <a:endParaRPr lang="fr-CA" altLang="fr-FR"/>
          </a:p>
        </p:txBody>
      </p:sp>
    </p:spTree>
    <p:extLst>
      <p:ext uri="{BB962C8B-B14F-4D97-AF65-F5344CB8AC3E}">
        <p14:creationId xmlns:p14="http://schemas.microsoft.com/office/powerpoint/2010/main" val="640530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22914450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3058501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37703791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6788329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4102340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21744274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57551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21512521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23335729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14651526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3927787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3942647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18989615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Tree>
    <p:extLst>
      <p:ext uri="{BB962C8B-B14F-4D97-AF65-F5344CB8AC3E}">
        <p14:creationId xmlns:p14="http://schemas.microsoft.com/office/powerpoint/2010/main" val="6923279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2252748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1"/>
          <p:cNvSpPr>
            <a:spLocks noGrp="1" noRot="1" noChangeAspect="1" noChangeArrowheads="1" noTextEdit="1"/>
          </p:cNvSpPr>
          <p:nvPr>
            <p:ph type="sldImg"/>
          </p:nvPr>
        </p:nvSpPr>
        <p:spPr/>
      </p:sp>
      <p:sp>
        <p:nvSpPr>
          <p:cNvPr id="203779"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rnd">
                <a:solidFill>
                  <a:srgbClr val="000000"/>
                </a:solidFill>
                <a:miter lim="800000"/>
                <a:headEnd/>
                <a:tailEnd/>
              </a14:hiddenLine>
            </a:ext>
          </a:extLst>
        </p:spPr>
        <p:txBody>
          <a:bodyPr/>
          <a:lstStyle/>
          <a:p>
            <a:pPr eaLnBrk="1" hangingPunct="1"/>
            <a:endParaRPr lang="fr-FR" altLang="fr-FR" dirty="0"/>
          </a:p>
        </p:txBody>
      </p:sp>
    </p:spTree>
    <p:extLst>
      <p:ext uri="{BB962C8B-B14F-4D97-AF65-F5344CB8AC3E}">
        <p14:creationId xmlns:p14="http://schemas.microsoft.com/office/powerpoint/2010/main" val="5168335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Tree>
    <p:extLst>
      <p:ext uri="{BB962C8B-B14F-4D97-AF65-F5344CB8AC3E}">
        <p14:creationId xmlns:p14="http://schemas.microsoft.com/office/powerpoint/2010/main" val="9291778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581493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17589964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35844875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223773429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Tree>
    <p:extLst>
      <p:ext uri="{BB962C8B-B14F-4D97-AF65-F5344CB8AC3E}">
        <p14:creationId xmlns:p14="http://schemas.microsoft.com/office/powerpoint/2010/main" val="1608929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idx="10"/>
          </p:nvPr>
        </p:nvSpPr>
        <p:spPr/>
        <p:txBody>
          <a:bodyPr/>
          <a:lstStyle/>
          <a:p>
            <a:pPr>
              <a:defRPr/>
            </a:pPr>
            <a:fld id="{9B9C8F09-3001-4630-BE4E-1CF1C7787766}" type="slidenum">
              <a:rPr lang="fr-CA" smtClean="0"/>
              <a:pPr>
                <a:defRPr/>
              </a:pPr>
              <a:t>43</a:t>
            </a:fld>
            <a:endParaRPr lang="fr-CA"/>
          </a:p>
        </p:txBody>
      </p:sp>
    </p:spTree>
    <p:extLst>
      <p:ext uri="{BB962C8B-B14F-4D97-AF65-F5344CB8AC3E}">
        <p14:creationId xmlns:p14="http://schemas.microsoft.com/office/powerpoint/2010/main" val="6920427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266503971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141705960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Tree>
    <p:extLst>
      <p:ext uri="{BB962C8B-B14F-4D97-AF65-F5344CB8AC3E}">
        <p14:creationId xmlns:p14="http://schemas.microsoft.com/office/powerpoint/2010/main" val="182746124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425392981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406536693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1684139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47241524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316856775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Tree>
    <p:extLst>
      <p:ext uri="{BB962C8B-B14F-4D97-AF65-F5344CB8AC3E}">
        <p14:creationId xmlns:p14="http://schemas.microsoft.com/office/powerpoint/2010/main" val="142344561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342900" indent="-342900" algn="just">
              <a:buFont typeface="Arial" charset="0"/>
              <a:buChar char="•"/>
            </a:pPr>
            <a:endParaRPr lang="fr-CA" dirty="0">
              <a:solidFill>
                <a:schemeClr val="accent1"/>
              </a:solidFill>
            </a:endParaRPr>
          </a:p>
        </p:txBody>
      </p:sp>
    </p:spTree>
    <p:extLst>
      <p:ext uri="{BB962C8B-B14F-4D97-AF65-F5344CB8AC3E}">
        <p14:creationId xmlns:p14="http://schemas.microsoft.com/office/powerpoint/2010/main" val="5874267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342900" indent="-342900" algn="just">
              <a:buFont typeface="Arial" charset="0"/>
              <a:buChar char="•"/>
            </a:pPr>
            <a:endParaRPr lang="fr-CA">
              <a:solidFill>
                <a:schemeClr val="accent1"/>
              </a:solidFill>
            </a:endParaRPr>
          </a:p>
        </p:txBody>
      </p:sp>
    </p:spTree>
    <p:extLst>
      <p:ext uri="{BB962C8B-B14F-4D97-AF65-F5344CB8AC3E}">
        <p14:creationId xmlns:p14="http://schemas.microsoft.com/office/powerpoint/2010/main" val="978936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189938148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Tree>
    <p:extLst>
      <p:ext uri="{BB962C8B-B14F-4D97-AF65-F5344CB8AC3E}">
        <p14:creationId xmlns:p14="http://schemas.microsoft.com/office/powerpoint/2010/main" val="144190246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343634823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286172573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147276000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2494647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Tree>
    <p:extLst>
      <p:ext uri="{BB962C8B-B14F-4D97-AF65-F5344CB8AC3E}">
        <p14:creationId xmlns:p14="http://schemas.microsoft.com/office/powerpoint/2010/main" val="29989287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3892605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39508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52173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Tree>
    <p:extLst>
      <p:ext uri="{BB962C8B-B14F-4D97-AF65-F5344CB8AC3E}">
        <p14:creationId xmlns:p14="http://schemas.microsoft.com/office/powerpoint/2010/main" val="2309678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4C0C4D24-D616-3F4E-B4B5-42C6B420DADC}" type="datetime1">
              <a:rPr lang="fr-CA" smtClean="0"/>
              <a:t>2020-12-05</a:t>
            </a:fld>
            <a:endParaRPr lang="fr-CA"/>
          </a:p>
        </p:txBody>
      </p:sp>
      <p:sp>
        <p:nvSpPr>
          <p:cNvPr id="17" name="Espace réservé du pied de page 16"/>
          <p:cNvSpPr>
            <a:spLocks noGrp="1"/>
          </p:cNvSpPr>
          <p:nvPr>
            <p:ph type="ftr" sz="quarter" idx="11"/>
          </p:nvPr>
        </p:nvSpPr>
        <p:spPr/>
        <p:txBody>
          <a:bodyPr/>
          <a:lstStyle/>
          <a:p>
            <a:r>
              <a:rPr lang="fr-CA"/>
              <a:t>© 2019  Tous droits réservés   </a:t>
            </a: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5E5666-8F05-4B15-8650-1A6B9E294892}" type="slidenum">
              <a:rPr lang="fr-CA" smtClean="0"/>
              <a:t>‹n°›</a:t>
            </a:fld>
            <a:endParaRPr lang="fr-CA"/>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FFE3123-BBDD-D64E-9247-0FCA8719C539}" type="datetime1">
              <a:rPr lang="fr-CA" smtClean="0"/>
              <a:t>2020-12-05</a:t>
            </a:fld>
            <a:endParaRPr lang="fr-CA"/>
          </a:p>
        </p:txBody>
      </p:sp>
      <p:sp>
        <p:nvSpPr>
          <p:cNvPr id="5" name="Espace réservé du pied de page 4"/>
          <p:cNvSpPr>
            <a:spLocks noGrp="1"/>
          </p:cNvSpPr>
          <p:nvPr>
            <p:ph type="ftr" sz="quarter" idx="11"/>
          </p:nvPr>
        </p:nvSpPr>
        <p:spPr/>
        <p:txBody>
          <a:bodyPr/>
          <a:lstStyle/>
          <a:p>
            <a:r>
              <a:rPr lang="fr-CA"/>
              <a:t>© 2019  Tous droits réservés   </a:t>
            </a:r>
            <a:endParaRPr lang="fr-CA" dirty="0"/>
          </a:p>
        </p:txBody>
      </p:sp>
      <p:sp>
        <p:nvSpPr>
          <p:cNvPr id="6" name="Espace réservé du numéro de diapositive 5"/>
          <p:cNvSpPr>
            <a:spLocks noGrp="1"/>
          </p:cNvSpPr>
          <p:nvPr>
            <p:ph type="sldNum" sz="quarter" idx="12"/>
          </p:nvPr>
        </p:nvSpPr>
        <p:spPr/>
        <p:txBody>
          <a:bodyPr/>
          <a:lstStyle/>
          <a:p>
            <a:fld id="{895E5666-8F05-4B15-8650-1A6B9E294892}" type="slidenum">
              <a:rPr lang="fr-CA" smtClean="0"/>
              <a:t>‹n°›</a:t>
            </a:fld>
            <a:endParaRPr lang="fr-C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895E5666-8F05-4B15-8650-1A6B9E294892}" type="slidenum">
              <a:rPr lang="fr-CA" smtClean="0"/>
              <a:t>‹n°›</a:t>
            </a:fld>
            <a:endParaRPr lang="fr-CA"/>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40747B6-8FBC-EA42-8960-185745AF1FDB}" type="datetime1">
              <a:rPr lang="fr-CA" smtClean="0"/>
              <a:t>2020-12-05</a:t>
            </a:fld>
            <a:endParaRPr lang="fr-CA"/>
          </a:p>
        </p:txBody>
      </p:sp>
      <p:sp>
        <p:nvSpPr>
          <p:cNvPr id="5" name="Espace réservé du pied de page 4"/>
          <p:cNvSpPr>
            <a:spLocks noGrp="1"/>
          </p:cNvSpPr>
          <p:nvPr>
            <p:ph type="ftr" sz="quarter" idx="11"/>
          </p:nvPr>
        </p:nvSpPr>
        <p:spPr/>
        <p:txBody>
          <a:bodyPr/>
          <a:lstStyle/>
          <a:p>
            <a:r>
              <a:rPr lang="fr-CA"/>
              <a:t>© 2019  Tous droits réservés   </a:t>
            </a:r>
            <a:endParaRPr lang="fr-CA" dirty="0"/>
          </a:p>
        </p:txBody>
      </p:sp>
      <p:sp>
        <p:nvSpPr>
          <p:cNvPr id="2" name="Titre vertical 1"/>
          <p:cNvSpPr>
            <a:spLocks noGrp="1"/>
          </p:cNvSpPr>
          <p:nvPr>
            <p:ph type="title" orient="vert"/>
          </p:nvPr>
        </p:nvSpPr>
        <p:spPr>
          <a:xfrm>
            <a:off x="7391400" y="304801"/>
            <a:ext cx="1447800" cy="5851525"/>
          </a:xfrm>
        </p:spPr>
        <p:txBody>
          <a:bodyPr vert="eaVert"/>
          <a:lstStyle/>
          <a:p>
            <a:r>
              <a:rPr kumimoji="0" lang="fr-FR"/>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et modifiez le titre</a:t>
            </a:r>
            <a:endParaRPr kumimoji="0" lang="en-US"/>
          </a:p>
        </p:txBody>
      </p:sp>
      <p:sp>
        <p:nvSpPr>
          <p:cNvPr id="4" name="Espace réservé de la date 3"/>
          <p:cNvSpPr>
            <a:spLocks noGrp="1"/>
          </p:cNvSpPr>
          <p:nvPr>
            <p:ph type="dt" sz="half" idx="10"/>
          </p:nvPr>
        </p:nvSpPr>
        <p:spPr/>
        <p:txBody>
          <a:bodyPr/>
          <a:lstStyle/>
          <a:p>
            <a:fld id="{0AA99339-F274-8441-8D7C-7612E9A22D28}" type="datetime1">
              <a:rPr lang="fr-CA" smtClean="0"/>
              <a:t>2020-12-05</a:t>
            </a:fld>
            <a:endParaRPr lang="fr-CA"/>
          </a:p>
        </p:txBody>
      </p:sp>
      <p:sp>
        <p:nvSpPr>
          <p:cNvPr id="5" name="Espace réservé du pied de page 4"/>
          <p:cNvSpPr>
            <a:spLocks noGrp="1"/>
          </p:cNvSpPr>
          <p:nvPr>
            <p:ph type="ftr" sz="quarter" idx="11"/>
          </p:nvPr>
        </p:nvSpPr>
        <p:spPr/>
        <p:txBody>
          <a:bodyPr/>
          <a:lstStyle/>
          <a:p>
            <a:r>
              <a:rPr lang="fr-CA"/>
              <a:t>© 2019  Tous droits réservés   </a:t>
            </a:r>
            <a:endParaRPr lang="fr-CA" dirty="0"/>
          </a:p>
        </p:txBody>
      </p:sp>
      <p:sp>
        <p:nvSpPr>
          <p:cNvPr id="6" name="Espace réservé du numéro de diapositive 5"/>
          <p:cNvSpPr>
            <a:spLocks noGrp="1"/>
          </p:cNvSpPr>
          <p:nvPr>
            <p:ph type="sldNum" sz="quarter" idx="12"/>
          </p:nvPr>
        </p:nvSpPr>
        <p:spPr>
          <a:xfrm>
            <a:off x="4361688" y="1026372"/>
            <a:ext cx="457200" cy="441325"/>
          </a:xfrm>
        </p:spPr>
        <p:txBody>
          <a:bodyPr/>
          <a:lstStyle/>
          <a:p>
            <a:fld id="{895E5666-8F05-4B15-8650-1A6B9E294892}" type="slidenum">
              <a:rPr lang="fr-CA" smtClean="0"/>
              <a:t>‹n°›</a:t>
            </a:fld>
            <a:endParaRPr lang="fr-CA"/>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dirty="0"/>
              <a:t>Cliquez pour modifier les styles du texte du masque</a:t>
            </a:r>
          </a:p>
          <a:p>
            <a:pPr lvl="1" eaLnBrk="1" latinLnBrk="0" hangingPunct="1"/>
            <a:r>
              <a:rPr lang="fr-FR" dirty="0"/>
              <a:t>Deuxième niveau</a:t>
            </a:r>
          </a:p>
          <a:p>
            <a:pPr lvl="2" eaLnBrk="1" latinLnBrk="0" hangingPunct="1"/>
            <a:r>
              <a:rPr lang="fr-FR" dirty="0"/>
              <a:t>Troisième niveau</a:t>
            </a:r>
          </a:p>
          <a:p>
            <a:pPr lvl="3" eaLnBrk="1" latinLnBrk="0" hangingPunct="1"/>
            <a:r>
              <a:rPr lang="fr-FR" dirty="0"/>
              <a:t>Quatrième niveau</a:t>
            </a:r>
          </a:p>
          <a:p>
            <a:pPr lvl="4" eaLnBrk="1" latinLnBrk="0" hangingPunct="1"/>
            <a:r>
              <a:rPr lang="fr-FR" dirty="0"/>
              <a:t>Cinquième niveau</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u pied de page 4"/>
          <p:cNvSpPr>
            <a:spLocks noGrp="1"/>
          </p:cNvSpPr>
          <p:nvPr>
            <p:ph type="ftr" sz="quarter" idx="11"/>
          </p:nvPr>
        </p:nvSpPr>
        <p:spPr/>
        <p:txBody>
          <a:bodyPr/>
          <a:lstStyle/>
          <a:p>
            <a:r>
              <a:rPr lang="fr-CA"/>
              <a:t>© 2019  Tous droits réservés   </a:t>
            </a:r>
            <a:endParaRPr lang="fr-CA" dirty="0"/>
          </a:p>
        </p:txBody>
      </p:sp>
      <p:sp>
        <p:nvSpPr>
          <p:cNvPr id="4" name="Espace réservé de la date 3"/>
          <p:cNvSpPr>
            <a:spLocks noGrp="1"/>
          </p:cNvSpPr>
          <p:nvPr>
            <p:ph type="dt" sz="half" idx="10"/>
          </p:nvPr>
        </p:nvSpPr>
        <p:spPr/>
        <p:txBody>
          <a:bodyPr/>
          <a:lstStyle/>
          <a:p>
            <a:fld id="{A5A586EC-B55C-6142-A070-0A80FC50A228}" type="datetime1">
              <a:rPr lang="fr-CA" smtClean="0"/>
              <a:t>2020-12-05</a:t>
            </a:fld>
            <a:endParaRPr lang="fr-CA"/>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5E5666-8F05-4B15-8650-1A6B9E294892}" type="slidenum">
              <a:rPr lang="fr-CA" smtClean="0"/>
              <a:t>‹n°›</a:t>
            </a:fld>
            <a:endParaRPr lang="fr-CA"/>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a:t>Cliquez et modifiez le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25EF4B04-D974-7A43-9AAA-EF118E6AFD8A}" type="datetime1">
              <a:rPr lang="fr-CA" smtClean="0"/>
              <a:t>2020-12-05</a:t>
            </a:fld>
            <a:endParaRPr lang="fr-CA"/>
          </a:p>
        </p:txBody>
      </p:sp>
      <p:sp>
        <p:nvSpPr>
          <p:cNvPr id="6" name="Espace réservé du pied de page 5"/>
          <p:cNvSpPr>
            <a:spLocks noGrp="1"/>
          </p:cNvSpPr>
          <p:nvPr>
            <p:ph type="ftr" sz="quarter" idx="11"/>
          </p:nvPr>
        </p:nvSpPr>
        <p:spPr/>
        <p:txBody>
          <a:bodyPr/>
          <a:lstStyle/>
          <a:p>
            <a:r>
              <a:rPr lang="fr-CA"/>
              <a:t>© 2019  Tous droits réservés   </a:t>
            </a:r>
            <a:endParaRPr lang="fr-CA" dirty="0"/>
          </a:p>
        </p:txBody>
      </p:sp>
      <p:sp>
        <p:nvSpPr>
          <p:cNvPr id="7" name="Espace réservé du numéro de diapositive 6"/>
          <p:cNvSpPr>
            <a:spLocks noGrp="1"/>
          </p:cNvSpPr>
          <p:nvPr>
            <p:ph type="sldNum" sz="quarter" idx="12"/>
          </p:nvPr>
        </p:nvSpPr>
        <p:spPr/>
        <p:txBody>
          <a:bodyPr/>
          <a:lstStyle/>
          <a:p>
            <a:fld id="{895E5666-8F05-4B15-8650-1A6B9E294892}" type="slidenum">
              <a:rPr lang="fr-CA" smtClean="0"/>
              <a:t>‹n°›</a:t>
            </a:fld>
            <a:endParaRPr lang="fr-CA"/>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D12477ED-9C9C-7243-A7B1-17AAB9C1A117}" type="datetime1">
              <a:rPr lang="fr-CA" smtClean="0"/>
              <a:t>2020-12-05</a:t>
            </a:fld>
            <a:endParaRPr lang="fr-CA"/>
          </a:p>
        </p:txBody>
      </p:sp>
      <p:sp>
        <p:nvSpPr>
          <p:cNvPr id="8" name="Espace réservé du pied de page 7"/>
          <p:cNvSpPr>
            <a:spLocks noGrp="1"/>
          </p:cNvSpPr>
          <p:nvPr>
            <p:ph type="ftr" sz="quarter" idx="11"/>
          </p:nvPr>
        </p:nvSpPr>
        <p:spPr>
          <a:xfrm>
            <a:off x="304800" y="6409944"/>
            <a:ext cx="3581400" cy="365760"/>
          </a:xfrm>
        </p:spPr>
        <p:txBody>
          <a:bodyPr/>
          <a:lstStyle/>
          <a:p>
            <a:r>
              <a:rPr lang="fr-CA"/>
              <a:t>© 2019  Tous droits réservés   </a:t>
            </a:r>
            <a:endParaRPr lang="fr-CA" dirty="0"/>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895E5666-8F05-4B15-8650-1A6B9E294892}" type="slidenum">
              <a:rPr lang="fr-CA" smtClean="0"/>
              <a:t>‹n°›</a:t>
            </a:fld>
            <a:endParaRPr lang="fr-CA"/>
          </a:p>
        </p:txBody>
      </p:sp>
      <p:sp>
        <p:nvSpPr>
          <p:cNvPr id="23" name="Titre 22"/>
          <p:cNvSpPr>
            <a:spLocks noGrp="1"/>
          </p:cNvSpPr>
          <p:nvPr>
            <p:ph type="title"/>
          </p:nvPr>
        </p:nvSpPr>
        <p:spPr/>
        <p:txBody>
          <a:bodyPr rtlCol="0" anchor="b" anchorCtr="0"/>
          <a:lstStyle/>
          <a:p>
            <a:r>
              <a:rPr kumimoji="0" lang="fr-FR"/>
              <a:t>Cliquez et modifiez le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e la date 2"/>
          <p:cNvSpPr>
            <a:spLocks noGrp="1"/>
          </p:cNvSpPr>
          <p:nvPr>
            <p:ph type="dt" sz="half" idx="10"/>
          </p:nvPr>
        </p:nvSpPr>
        <p:spPr/>
        <p:txBody>
          <a:bodyPr/>
          <a:lstStyle/>
          <a:p>
            <a:fld id="{8DBAFE3B-F444-8A44-90C4-17CBD3F31EBF}" type="datetime1">
              <a:rPr lang="fr-CA" smtClean="0"/>
              <a:t>2020-12-05</a:t>
            </a:fld>
            <a:endParaRPr lang="fr-CA"/>
          </a:p>
        </p:txBody>
      </p:sp>
      <p:sp>
        <p:nvSpPr>
          <p:cNvPr id="4" name="Espace réservé du pied de page 3"/>
          <p:cNvSpPr>
            <a:spLocks noGrp="1"/>
          </p:cNvSpPr>
          <p:nvPr>
            <p:ph type="ftr" sz="quarter" idx="11"/>
          </p:nvPr>
        </p:nvSpPr>
        <p:spPr/>
        <p:txBody>
          <a:bodyPr/>
          <a:lstStyle/>
          <a:p>
            <a:r>
              <a:rPr lang="fr-CA"/>
              <a:t>© 2019  Tous droits réservés   </a:t>
            </a:r>
            <a:endParaRPr lang="fr-CA" dirty="0"/>
          </a:p>
        </p:txBody>
      </p:sp>
      <p:sp>
        <p:nvSpPr>
          <p:cNvPr id="5" name="Espace réservé du numéro de diapositive 4"/>
          <p:cNvSpPr>
            <a:spLocks noGrp="1"/>
          </p:cNvSpPr>
          <p:nvPr>
            <p:ph type="sldNum" sz="quarter" idx="12"/>
          </p:nvPr>
        </p:nvSpPr>
        <p:spPr>
          <a:xfrm>
            <a:off x="4343400" y="1036020"/>
            <a:ext cx="457200" cy="441325"/>
          </a:xfrm>
        </p:spPr>
        <p:txBody>
          <a:bodyPr/>
          <a:lstStyle/>
          <a:p>
            <a:fld id="{895E5666-8F05-4B15-8650-1A6B9E294892}" type="slidenum">
              <a:rPr lang="fr-CA" smtClean="0"/>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 name="Espace réservé de la date 1"/>
          <p:cNvSpPr>
            <a:spLocks noGrp="1"/>
          </p:cNvSpPr>
          <p:nvPr>
            <p:ph type="dt" sz="half" idx="10"/>
          </p:nvPr>
        </p:nvSpPr>
        <p:spPr/>
        <p:txBody>
          <a:bodyPr/>
          <a:lstStyle/>
          <a:p>
            <a:fld id="{68131951-F114-124F-A344-A818B2F864EC}" type="datetime1">
              <a:rPr lang="fr-CA" smtClean="0"/>
              <a:t>2020-12-05</a:t>
            </a:fld>
            <a:endParaRPr lang="fr-CA"/>
          </a:p>
        </p:txBody>
      </p:sp>
      <p:sp>
        <p:nvSpPr>
          <p:cNvPr id="3" name="Espace réservé du pied de page 2"/>
          <p:cNvSpPr>
            <a:spLocks noGrp="1"/>
          </p:cNvSpPr>
          <p:nvPr>
            <p:ph type="ftr" sz="quarter" idx="11"/>
          </p:nvPr>
        </p:nvSpPr>
        <p:spPr/>
        <p:txBody>
          <a:bodyPr/>
          <a:lstStyle/>
          <a:p>
            <a:r>
              <a:rPr lang="fr-CA"/>
              <a:t>© 2019  Tous droits réservés   </a:t>
            </a:r>
            <a:endParaRPr lang="fr-CA" dirty="0"/>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95E5666-8F05-4B15-8650-1A6B9E294892}" type="slidenum">
              <a:rPr lang="fr-CA" smtClean="0"/>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a:t>Cliquez et modifiez le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95E5666-8F05-4B15-8650-1A6B9E294892}" type="slidenum">
              <a:rPr lang="fr-CA" smtClean="0"/>
              <a:t>‹n°›</a:t>
            </a:fld>
            <a:endParaRPr lang="fr-C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F4525251-9DE5-2145-8A1D-7BD444B874A2}" type="datetime1">
              <a:rPr lang="fr-CA" smtClean="0"/>
              <a:t>2020-12-05</a:t>
            </a:fld>
            <a:endParaRPr lang="fr-CA"/>
          </a:p>
        </p:txBody>
      </p:sp>
      <p:sp>
        <p:nvSpPr>
          <p:cNvPr id="6" name="Espace réservé du pied de page 5"/>
          <p:cNvSpPr>
            <a:spLocks noGrp="1"/>
          </p:cNvSpPr>
          <p:nvPr>
            <p:ph type="ftr" sz="quarter" idx="11"/>
          </p:nvPr>
        </p:nvSpPr>
        <p:spPr>
          <a:xfrm>
            <a:off x="301752" y="6410848"/>
            <a:ext cx="3383280" cy="365760"/>
          </a:xfrm>
        </p:spPr>
        <p:txBody>
          <a:bodyPr/>
          <a:lstStyle/>
          <a:p>
            <a:r>
              <a:rPr lang="fr-CA"/>
              <a:t>© 2019  Tous droits réservés   </a:t>
            </a:r>
            <a:endParaRPr lang="fr-CA"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895E5666-8F05-4B15-8650-1A6B9E294892}" type="slidenum">
              <a:rPr lang="fr-CA" smtClean="0"/>
              <a:t>‹n°›</a:t>
            </a:fld>
            <a:endParaRPr lang="fr-CA"/>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a:t>Cliquez et modifiez le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a:t>Faire glisser l'image vers l'espace réservé ou cliquer sur l'icône pour l'ajouter</a:t>
            </a:r>
            <a:endParaRPr kumimoji="0" lang="en-US"/>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3D4A4F49-2CC5-2A4B-95FB-052DB462BB51}" type="datetime1">
              <a:rPr lang="fr-CA" smtClean="0"/>
              <a:t>2020-12-05</a:t>
            </a:fld>
            <a:endParaRPr lang="fr-CA"/>
          </a:p>
        </p:txBody>
      </p:sp>
      <p:sp>
        <p:nvSpPr>
          <p:cNvPr id="6" name="Espace réservé du pied de page 5"/>
          <p:cNvSpPr>
            <a:spLocks noGrp="1"/>
          </p:cNvSpPr>
          <p:nvPr>
            <p:ph type="ftr" sz="quarter" idx="11"/>
          </p:nvPr>
        </p:nvSpPr>
        <p:spPr>
          <a:xfrm>
            <a:off x="301752" y="6410848"/>
            <a:ext cx="3584448" cy="365760"/>
          </a:xfrm>
        </p:spPr>
        <p:txBody>
          <a:bodyPr/>
          <a:lstStyle/>
          <a:p>
            <a:r>
              <a:rPr lang="fr-CA"/>
              <a:t>© 2019  Tous droits réservés   </a:t>
            </a:r>
            <a:endParaRPr lang="fr-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58E1396-7BCF-E54E-BA4B-8E1C0C07B8BD}" type="datetime1">
              <a:rPr lang="fr-CA" smtClean="0"/>
              <a:t>2020-12-05</a:t>
            </a:fld>
            <a:endParaRPr lang="fr-CA"/>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fr-CA"/>
              <a:t>© 2019  Tous droits réservés   </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95E5666-8F05-4B15-8650-1A6B9E294892}" type="slidenum">
              <a:rPr lang="fr-CA" smtClean="0"/>
              <a:t>‹n°›</a:t>
            </a:fld>
            <a:endParaRPr lang="fr-CA"/>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a:t>Modifiez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extLst>
      <p:ext uri="{BB962C8B-B14F-4D97-AF65-F5344CB8AC3E}">
        <p14:creationId xmlns:p14="http://schemas.microsoft.com/office/powerpoint/2010/main" val="77181981"/>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hyperlink" Target="http://legisquebec.gouv.qc.ca/fr/ShowDoc/cr/C-26,%20r.%20221"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NULL"/></Relationships>
</file>

<file path=ppt/slides/_rels/slide13.xml.rels><?xml version="1.0" encoding="UTF-8" standalone="yes"?>
<Relationships xmlns="http://schemas.openxmlformats.org/package/2006/relationships"><Relationship Id="rId3" Type="http://schemas.openxmlformats.org/officeDocument/2006/relationships/hyperlink" Target="http://legisquebec.gouv.qc.ca/fr/ShowDoc/cr/C-26,%20r.%20216"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NULL"/></Relationships>
</file>

<file path=ppt/slides/_rels/slide1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3.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3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3.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4.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3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5.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3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8.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3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4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2.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5.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4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6.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4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0.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5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1.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53.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5.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5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7.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5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8.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0.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6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normAutofit/>
          </a:bodyPr>
          <a:lstStyle/>
          <a:p>
            <a:r>
              <a:rPr lang="fr-CA" sz="4000" dirty="0">
                <a:solidFill>
                  <a:schemeClr val="accent1"/>
                </a:solidFill>
              </a:rPr>
              <a:t>Déontologie et professionnalisme</a:t>
            </a:r>
          </a:p>
        </p:txBody>
      </p:sp>
      <p:sp>
        <p:nvSpPr>
          <p:cNvPr id="3" name="Titre 2"/>
          <p:cNvSpPr>
            <a:spLocks noGrp="1"/>
          </p:cNvSpPr>
          <p:nvPr>
            <p:ph type="ctrTitle"/>
          </p:nvPr>
        </p:nvSpPr>
        <p:spPr/>
        <p:txBody>
          <a:bodyPr/>
          <a:lstStyle/>
          <a:p>
            <a:r>
              <a:rPr lang="fr-CA" dirty="0"/>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4411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Grp="1"/>
          </p:cNvSpPr>
          <p:nvPr>
            <p:ph type="title"/>
          </p:nvPr>
        </p:nvSpPr>
        <p:spPr bwMode="auto">
          <a:xfrm>
            <a:off x="475488" y="0"/>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4 (suite)</a:t>
            </a:r>
          </a:p>
        </p:txBody>
      </p:sp>
      <p:sp>
        <p:nvSpPr>
          <p:cNvPr id="24579" name="Rectangle 2"/>
          <p:cNvSpPr>
            <a:spLocks noGrp="1"/>
          </p:cNvSpPr>
          <p:nvPr>
            <p:ph sz="quarter" idx="1"/>
          </p:nvPr>
        </p:nvSpPr>
        <p:spPr bwMode="auto">
          <a:xfrm>
            <a:off x="475488" y="1554967"/>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marL="0" indent="0" algn="l" eaLnBrk="1" hangingPunct="1">
              <a:spcBef>
                <a:spcPts val="600"/>
              </a:spcBef>
              <a:buNone/>
            </a:pPr>
            <a:r>
              <a:rPr lang="fr-FR" altLang="fr-FR" sz="2000" dirty="0">
                <a:solidFill>
                  <a:schemeClr val="accent1"/>
                </a:solidFill>
              </a:rPr>
              <a:t>Hier, j’ai reçu un téléphone de la mère d’un jeune garçon de 15 ans qui avait consulté Jean à quatre ou cinq reprises au cours du mois de janvier dernier. Bien que ma lettre ait été adressée au jeune garçon, la mère l’a ouverte et c’est ainsi qu’elle a appris que son fils avait consulté un psychologue. Elle désire obtenir une copie du dossier de son fils. Avant de lui fournir une réponse définitive, j’ai préféré prendre connaissance du contenu du dossier. Outre les données nominatives, le dossier contient des informations sur le motif de la consultation, les feuilles-réponses du MMPI et une grille de correction du Rorschach, un résumé de l’évaluation psychologique, des observations et hypothèses de travail. Maintenant, je me demande quoi faire?  </a:t>
            </a:r>
          </a:p>
          <a:p>
            <a:pPr marL="0" indent="0" algn="l" eaLnBrk="1" hangingPunct="1">
              <a:spcBef>
                <a:spcPts val="600"/>
              </a:spcBef>
              <a:buNone/>
            </a:pPr>
            <a:r>
              <a:rPr lang="fr-FR" altLang="fr-FR" sz="2000" dirty="0">
                <a:solidFill>
                  <a:schemeClr val="accent1"/>
                </a:solidFill>
              </a:rPr>
              <a:t>Dois-je fournir une copie intégrale du dossier à la mère? Sinon, peut-elle avoir accès à certaines informations versées au dossier? Lesquelles, le cas échéant?</a:t>
            </a:r>
          </a:p>
        </p:txBody>
      </p:sp>
      <p:sp>
        <p:nvSpPr>
          <p:cNvPr id="3" name="Espace réservé de la date 2"/>
          <p:cNvSpPr>
            <a:spLocks noGrp="1"/>
          </p:cNvSpPr>
          <p:nvPr>
            <p:ph type="dt" sz="half" idx="10"/>
          </p:nvPr>
        </p:nvSpPr>
        <p:spPr/>
        <p:txBody>
          <a:bodyPr/>
          <a:lstStyle/>
          <a:p>
            <a:fld id="{28CAE099-74A6-9546-A761-5360811477D5}" type="datetime1">
              <a:rPr lang="fr-CA" smtClean="0"/>
              <a:t>2020-12-05</a:t>
            </a:fld>
            <a:endParaRPr lang="fr-CA" dirty="0"/>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10</a:t>
            </a:fld>
            <a:endParaRPr lang="fr-CA" dirty="0"/>
          </a:p>
        </p:txBody>
      </p:sp>
      <p:sp>
        <p:nvSpPr>
          <p:cNvPr id="5" name="Espace réservé du pied de page 4"/>
          <p:cNvSpPr>
            <a:spLocks noGrp="1"/>
          </p:cNvSpPr>
          <p:nvPr>
            <p:ph type="ftr" sz="quarter" idx="11"/>
          </p:nvPr>
        </p:nvSpPr>
        <p:spPr/>
        <p:txBody>
          <a:bodyPr/>
          <a:lstStyle/>
          <a:p>
            <a:r>
              <a:rPr lang="fr-CA"/>
              <a:t>© 2019  Tous droits réservés   </a:t>
            </a:r>
            <a:endParaRPr lang="fr-CA" dirty="0"/>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normAutofit/>
          </a:bodyPr>
          <a:lstStyle/>
          <a:p>
            <a:r>
              <a:rPr lang="fr-CA" sz="3600">
                <a:solidFill>
                  <a:schemeClr val="accent1"/>
                </a:solidFill>
              </a:rPr>
              <a:t>Tenue de dossiers</a:t>
            </a:r>
          </a:p>
        </p:txBody>
      </p:sp>
      <p:sp>
        <p:nvSpPr>
          <p:cNvPr id="3" name="Espace réservé du pied de page 2"/>
          <p:cNvSpPr>
            <a:spLocks noGrp="1"/>
          </p:cNvSpPr>
          <p:nvPr>
            <p:ph type="ftr" sz="quarter" idx="11"/>
          </p:nvPr>
        </p:nvSpPr>
        <p:spPr/>
        <p:txBody>
          <a:bodyPr/>
          <a:lstStyle/>
          <a:p>
            <a:r>
              <a:rPr lang="fr-CA"/>
              <a:t>© 2019  Tous droits réservés   </a:t>
            </a:r>
          </a:p>
        </p:txBody>
      </p:sp>
      <p:sp>
        <p:nvSpPr>
          <p:cNvPr id="4" name="Espace réservé de la date 3"/>
          <p:cNvSpPr>
            <a:spLocks noGrp="1"/>
          </p:cNvSpPr>
          <p:nvPr>
            <p:ph type="dt" sz="half" idx="10"/>
          </p:nvPr>
        </p:nvSpPr>
        <p:spPr/>
        <p:txBody>
          <a:bodyPr/>
          <a:lstStyle/>
          <a:p>
            <a:fld id="{FAB24FF2-E139-F64B-A7BB-39679377DE7A}" type="datetime1">
              <a:rPr lang="fr-CA" smtClean="0"/>
              <a:t>2020-12-05</a:t>
            </a:fld>
            <a:endParaRPr lang="fr-CA"/>
          </a:p>
        </p:txBody>
      </p:sp>
      <p:sp>
        <p:nvSpPr>
          <p:cNvPr id="5" name="Espace réservé du numéro de diapositive 4"/>
          <p:cNvSpPr>
            <a:spLocks noGrp="1"/>
          </p:cNvSpPr>
          <p:nvPr>
            <p:ph type="sldNum" sz="quarter" idx="12"/>
          </p:nvPr>
        </p:nvSpPr>
        <p:spPr/>
        <p:txBody>
          <a:bodyPr/>
          <a:lstStyle/>
          <a:p>
            <a:fld id="{895E5666-8F05-4B15-8650-1A6B9E294892}" type="slidenum">
              <a:rPr lang="fr-CA" smtClean="0"/>
              <a:t>11</a:t>
            </a:fld>
            <a:endParaRPr lang="fr-CA"/>
          </a:p>
        </p:txBody>
      </p:sp>
      <p:sp>
        <p:nvSpPr>
          <p:cNvPr id="6" name="Titre 5"/>
          <p:cNvSpPr>
            <a:spLocks noGrp="1"/>
          </p:cNvSpPr>
          <p:nvPr>
            <p:ph type="title"/>
          </p:nvPr>
        </p:nvSpPr>
        <p:spPr/>
        <p:txBody>
          <a:bodyPr/>
          <a:lstStyle/>
          <a:p>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8594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Grp="1"/>
          </p:cNvSpPr>
          <p:nvPr>
            <p:ph type="title"/>
          </p:nvPr>
        </p:nvSpPr>
        <p:spPr bwMode="auto">
          <a:xfrm>
            <a:off x="475488" y="137923"/>
            <a:ext cx="8229600" cy="850900"/>
          </a:xfrm>
          <a:ln w="12700" cap="flat">
            <a:miter lim="0"/>
            <a:headEnd/>
            <a:tailEnd/>
          </a:ln>
        </p:spPr>
        <p:txBody>
          <a:bodyPr vert="horz" wrap="square" lIns="50800" tIns="50800" rIns="50800" bIns="50800" numCol="1" anchor="b" anchorCtr="0" compatLnSpc="1">
            <a:prstTxWarp prst="textNoShape">
              <a:avLst/>
            </a:prstTxWarp>
            <a:noAutofit/>
          </a:bodyPr>
          <a:lstStyle/>
          <a:p>
            <a:pPr defTabSz="914400" eaLnBrk="1" hangingPunct="1">
              <a:defRPr/>
            </a:pPr>
            <a:br>
              <a:rPr lang="fr-FR" sz="3200">
                <a:solidFill>
                  <a:srgbClr val="535353"/>
                </a:solidFill>
              </a:rPr>
            </a:br>
            <a:r>
              <a:rPr lang="fr-FR" sz="3200" b="1">
                <a:solidFill>
                  <a:schemeClr val="accent1"/>
                </a:solidFill>
                <a:effectLst>
                  <a:outerShdw blurRad="38100" dist="38100" dir="2700000" algn="tl">
                    <a:srgbClr val="C0C0C0"/>
                  </a:outerShdw>
                </a:effectLst>
              </a:rPr>
              <a:t>Les règlements de l'Ordre</a:t>
            </a:r>
          </a:p>
        </p:txBody>
      </p:sp>
      <p:sp>
        <p:nvSpPr>
          <p:cNvPr id="46083"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lgn="l" eaLnBrk="1" hangingPunct="1">
              <a:lnSpc>
                <a:spcPct val="110000"/>
              </a:lnSpc>
              <a:spcBef>
                <a:spcPts val="1000"/>
              </a:spcBef>
            </a:pPr>
            <a:endParaRPr lang="fr-FR" altLang="fr-FR" sz="2800" dirty="0">
              <a:solidFill>
                <a:srgbClr val="000000"/>
              </a:solidFill>
            </a:endParaRPr>
          </a:p>
          <a:p>
            <a:pPr algn="l" eaLnBrk="1" hangingPunct="1">
              <a:lnSpc>
                <a:spcPct val="110000"/>
              </a:lnSpc>
              <a:spcBef>
                <a:spcPts val="1000"/>
              </a:spcBef>
            </a:pPr>
            <a:endParaRPr lang="fr-FR" altLang="fr-FR" sz="2800" dirty="0">
              <a:solidFill>
                <a:srgbClr val="000000"/>
              </a:solidFill>
            </a:endParaRPr>
          </a:p>
          <a:p>
            <a:pPr algn="l" eaLnBrk="1" hangingPunct="1">
              <a:lnSpc>
                <a:spcPct val="110000"/>
              </a:lnSpc>
              <a:spcBef>
                <a:spcPts val="1000"/>
              </a:spcBef>
            </a:pPr>
            <a:r>
              <a:rPr lang="fr-FR" altLang="fr-FR" sz="2800" dirty="0">
                <a:solidFill>
                  <a:srgbClr val="000000"/>
                </a:solidFill>
                <a:hlinkClick r:id="rId3" invalidUrl="http://legisquebec.gouv.qc.ca/fr/ShowDoc/cr/C-26, r. 221"/>
              </a:rPr>
              <a:t>Règlement sur la tenue des dossiers et des cabinets de consultation des psychologues</a:t>
            </a:r>
            <a:endParaRPr lang="fr-CA" altLang="fr-FR" sz="2800" dirty="0">
              <a:solidFill>
                <a:srgbClr val="000000"/>
              </a:solidFill>
            </a:endParaRPr>
          </a:p>
          <a:p>
            <a:pPr algn="l" eaLnBrk="1" hangingPunct="1">
              <a:lnSpc>
                <a:spcPct val="110000"/>
              </a:lnSpc>
              <a:spcBef>
                <a:spcPts val="1000"/>
              </a:spcBef>
            </a:pPr>
            <a:endParaRPr lang="fr-FR" altLang="fr-FR" sz="2800" dirty="0">
              <a:solidFill>
                <a:schemeClr val="tx1"/>
              </a:solidFill>
            </a:endParaRPr>
          </a:p>
          <a:p>
            <a:pPr algn="l" eaLnBrk="1" hangingPunct="1">
              <a:lnSpc>
                <a:spcPct val="110000"/>
              </a:lnSpc>
              <a:spcBef>
                <a:spcPts val="1000"/>
              </a:spcBef>
            </a:pPr>
            <a:endParaRPr lang="fr-FR" altLang="fr-FR" sz="2800" dirty="0">
              <a:solidFill>
                <a:schemeClr val="tx1"/>
              </a:solidFill>
            </a:endParaRPr>
          </a:p>
        </p:txBody>
      </p:sp>
      <p:sp>
        <p:nvSpPr>
          <p:cNvPr id="3" name="Espace réservé de la date 2"/>
          <p:cNvSpPr>
            <a:spLocks noGrp="1"/>
          </p:cNvSpPr>
          <p:nvPr>
            <p:ph type="dt" sz="half" idx="10"/>
          </p:nvPr>
        </p:nvSpPr>
        <p:spPr/>
        <p:txBody>
          <a:bodyPr/>
          <a:lstStyle/>
          <a:p>
            <a:fld id="{55FB71FB-84B0-B94A-B978-0C87EAF5D7DC}" type="datetime1">
              <a:rPr lang="fr-CA" smtClean="0"/>
              <a:t>2020-12-05</a:t>
            </a:fld>
            <a:endParaRPr lang="fr-CA"/>
          </a:p>
        </p:txBody>
      </p:sp>
      <p:pic>
        <p:nvPicPr>
          <p:cNvPr id="7"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12</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Grp="1"/>
          </p:cNvSpPr>
          <p:nvPr>
            <p:ph type="title"/>
          </p:nvPr>
        </p:nvSpPr>
        <p:spPr bwMode="auto">
          <a:xfrm>
            <a:off x="475488" y="186383"/>
            <a:ext cx="8229600" cy="850900"/>
          </a:xfrm>
          <a:ln w="12700" cap="flat">
            <a:miter lim="0"/>
            <a:headEnd/>
            <a:tailEnd/>
          </a:ln>
        </p:spPr>
        <p:txBody>
          <a:bodyPr vert="horz" wrap="square" lIns="50800" tIns="50800" rIns="50800" bIns="50800" numCol="1" anchor="b" anchorCtr="0" compatLnSpc="1">
            <a:prstTxWarp prst="textNoShape">
              <a:avLst/>
            </a:prstTxWarp>
            <a:normAutofit fontScale="90000"/>
          </a:bodyPr>
          <a:lstStyle/>
          <a:p>
            <a:pPr defTabSz="914400" eaLnBrk="1" hangingPunct="1">
              <a:defRPr/>
            </a:pPr>
            <a:br>
              <a:rPr lang="fr-FR" sz="3200">
                <a:solidFill>
                  <a:srgbClr val="535353"/>
                </a:solidFill>
              </a:rPr>
            </a:br>
            <a:r>
              <a:rPr lang="fr-FR" sz="3600" b="1">
                <a:solidFill>
                  <a:schemeClr val="accent1"/>
                </a:solidFill>
                <a:effectLst>
                  <a:outerShdw blurRad="38100" dist="38100" dir="2700000" algn="tl">
                    <a:srgbClr val="C0C0C0"/>
                  </a:outerShdw>
                </a:effectLst>
              </a:rPr>
              <a:t>Les règlements de l'Ordre</a:t>
            </a:r>
          </a:p>
        </p:txBody>
      </p:sp>
      <p:sp>
        <p:nvSpPr>
          <p:cNvPr id="47107"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lgn="l" eaLnBrk="1" hangingPunct="1">
              <a:lnSpc>
                <a:spcPct val="110000"/>
              </a:lnSpc>
              <a:spcBef>
                <a:spcPts val="1000"/>
              </a:spcBef>
            </a:pPr>
            <a:endParaRPr lang="fr-FR" altLang="fr-FR" sz="2800" dirty="0">
              <a:solidFill>
                <a:srgbClr val="000000"/>
              </a:solidFill>
              <a:hlinkClick r:id="rId3" invalidUrl="http://legisquebec.gouv.qc.ca/fr/ShowDoc/cr/C-26, r. 216"/>
            </a:endParaRPr>
          </a:p>
          <a:p>
            <a:pPr algn="l" eaLnBrk="1" hangingPunct="1">
              <a:lnSpc>
                <a:spcPct val="110000"/>
              </a:lnSpc>
              <a:spcBef>
                <a:spcPts val="1000"/>
              </a:spcBef>
            </a:pPr>
            <a:endParaRPr lang="fr-FR" altLang="fr-FR" sz="2800" dirty="0">
              <a:solidFill>
                <a:srgbClr val="000000"/>
              </a:solidFill>
              <a:hlinkClick r:id="rId3" invalidUrl="http://legisquebec.gouv.qc.ca/fr/ShowDoc/cr/C-26, r. 216"/>
            </a:endParaRPr>
          </a:p>
          <a:p>
            <a:pPr algn="l" eaLnBrk="1" hangingPunct="1">
              <a:lnSpc>
                <a:spcPct val="110000"/>
              </a:lnSpc>
              <a:spcBef>
                <a:spcPts val="1000"/>
              </a:spcBef>
            </a:pPr>
            <a:r>
              <a:rPr lang="fr-FR" altLang="fr-FR" sz="2800" dirty="0">
                <a:solidFill>
                  <a:schemeClr val="accent1"/>
                </a:solidFill>
                <a:hlinkClick r:id="rId3" invalidUrl="http://legisquebec.gouv.qc.ca/fr/ShowDoc/cr/C-26, r. 216"/>
              </a:rPr>
              <a:t>Règlement sur les dossiers d'un psychologue cessant d'exercer sa profession</a:t>
            </a:r>
            <a:endParaRPr lang="fr-CA" altLang="fr-FR" sz="2800" dirty="0">
              <a:solidFill>
                <a:schemeClr val="accent1"/>
              </a:solidFill>
            </a:endParaRPr>
          </a:p>
          <a:p>
            <a:pPr algn="l" eaLnBrk="1" hangingPunct="1">
              <a:lnSpc>
                <a:spcPct val="110000"/>
              </a:lnSpc>
              <a:spcBef>
                <a:spcPts val="1000"/>
              </a:spcBef>
            </a:pPr>
            <a:endParaRPr lang="fr-FR" altLang="fr-FR" sz="2800" dirty="0"/>
          </a:p>
          <a:p>
            <a:pPr algn="l" eaLnBrk="1" hangingPunct="1">
              <a:lnSpc>
                <a:spcPct val="110000"/>
              </a:lnSpc>
              <a:spcBef>
                <a:spcPts val="1000"/>
              </a:spcBef>
            </a:pPr>
            <a:endParaRPr lang="fr-FR" altLang="fr-FR" sz="2800" dirty="0">
              <a:solidFill>
                <a:schemeClr val="tx1"/>
              </a:solidFill>
            </a:endParaRPr>
          </a:p>
        </p:txBody>
      </p:sp>
      <p:sp>
        <p:nvSpPr>
          <p:cNvPr id="3" name="Espace réservé de la date 2"/>
          <p:cNvSpPr>
            <a:spLocks noGrp="1"/>
          </p:cNvSpPr>
          <p:nvPr>
            <p:ph type="dt" sz="half" idx="10"/>
          </p:nvPr>
        </p:nvSpPr>
        <p:spPr/>
        <p:txBody>
          <a:bodyPr/>
          <a:lstStyle/>
          <a:p>
            <a:fld id="{6A1871E8-5519-C545-A3EC-5C6996C88973}" type="datetime1">
              <a:rPr lang="fr-CA" smtClean="0"/>
              <a:t>2020-12-05</a:t>
            </a:fld>
            <a:endParaRPr lang="fr-CA"/>
          </a:p>
        </p:txBody>
      </p:sp>
      <p:pic>
        <p:nvPicPr>
          <p:cNvPr id="7"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13</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
          <p:cNvSpPr>
            <a:spLocks noGrp="1"/>
          </p:cNvSpPr>
          <p:nvPr>
            <p:ph type="title"/>
          </p:nvPr>
        </p:nvSpPr>
        <p:spPr bwMode="auto">
          <a:xfrm>
            <a:off x="475488" y="-214047"/>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eaLnBrk="1" hangingPunct="1"/>
            <a:r>
              <a:rPr lang="fr-FR" altLang="fr-FR" sz="3200" b="1">
                <a:solidFill>
                  <a:schemeClr val="accent1"/>
                </a:solidFill>
              </a:rPr>
              <a:t>Nature du dossier</a:t>
            </a:r>
          </a:p>
        </p:txBody>
      </p:sp>
      <p:sp>
        <p:nvSpPr>
          <p:cNvPr id="48131"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a:bodyPr>
          <a:lstStyle/>
          <a:p>
            <a:pPr algn="l" eaLnBrk="1" hangingPunct="1"/>
            <a:endParaRPr lang="fr-FR" altLang="fr-FR" sz="2400" dirty="0">
              <a:solidFill>
                <a:schemeClr val="accent1"/>
              </a:solidFill>
            </a:endParaRPr>
          </a:p>
          <a:p>
            <a:r>
              <a:rPr lang="fr-FR" altLang="fr-FR" sz="2400" dirty="0">
                <a:solidFill>
                  <a:schemeClr val="accent1"/>
                </a:solidFill>
              </a:rPr>
              <a:t>Registre officiel tenu à l’intention du client:</a:t>
            </a:r>
          </a:p>
          <a:p>
            <a:pPr lvl="1"/>
            <a:r>
              <a:rPr lang="fr-FR" altLang="fr-FR" sz="2000" dirty="0">
                <a:solidFill>
                  <a:schemeClr val="accent1"/>
                </a:solidFill>
              </a:rPr>
              <a:t>Dont le professionnel est gardien</a:t>
            </a:r>
          </a:p>
          <a:p>
            <a:pPr lvl="1"/>
            <a:r>
              <a:rPr lang="fr-FR" altLang="fr-FR" sz="2000" dirty="0">
                <a:solidFill>
                  <a:schemeClr val="accent1"/>
                </a:solidFill>
              </a:rPr>
              <a:t>Qui témoigne de la conduite professionnelle</a:t>
            </a:r>
          </a:p>
          <a:p>
            <a:pPr marL="0" indent="0" algn="l" eaLnBrk="1" hangingPunct="1">
              <a:buNone/>
            </a:pPr>
            <a:endParaRPr lang="fr-FR" altLang="fr-FR" sz="2400" dirty="0">
              <a:solidFill>
                <a:schemeClr val="accent1"/>
              </a:solidFill>
            </a:endParaRPr>
          </a:p>
          <a:p>
            <a:pPr algn="l" eaLnBrk="1" hangingPunct="1"/>
            <a:r>
              <a:rPr lang="fr-FR" altLang="fr-FR" sz="2400" dirty="0">
                <a:solidFill>
                  <a:schemeClr val="accent1"/>
                </a:solidFill>
              </a:rPr>
              <a:t>Accessoirement:</a:t>
            </a:r>
          </a:p>
          <a:p>
            <a:pPr lvl="1"/>
            <a:r>
              <a:rPr lang="fr-FR" altLang="fr-FR" sz="2000" dirty="0">
                <a:solidFill>
                  <a:schemeClr val="accent1"/>
                </a:solidFill>
              </a:rPr>
              <a:t>Instrument de travail</a:t>
            </a:r>
          </a:p>
          <a:p>
            <a:pPr lvl="1"/>
            <a:r>
              <a:rPr lang="fr-FR" altLang="fr-FR" sz="2000" dirty="0">
                <a:solidFill>
                  <a:schemeClr val="accent1"/>
                </a:solidFill>
              </a:rPr>
              <a:t>Outil de communication</a:t>
            </a:r>
          </a:p>
          <a:p>
            <a:pPr lvl="2" algn="l" eaLnBrk="1" hangingPunct="1">
              <a:buClr>
                <a:schemeClr val="accent1"/>
              </a:buClr>
            </a:pPr>
            <a:endParaRPr lang="fr-FR" altLang="fr-FR" sz="2400" dirty="0">
              <a:solidFill>
                <a:schemeClr val="accent1"/>
              </a:solidFill>
            </a:endParaRPr>
          </a:p>
        </p:txBody>
      </p:sp>
      <p:sp>
        <p:nvSpPr>
          <p:cNvPr id="3" name="Espace réservé de la date 2"/>
          <p:cNvSpPr>
            <a:spLocks noGrp="1"/>
          </p:cNvSpPr>
          <p:nvPr>
            <p:ph type="dt" sz="half" idx="10"/>
          </p:nvPr>
        </p:nvSpPr>
        <p:spPr/>
        <p:txBody>
          <a:bodyPr/>
          <a:lstStyle/>
          <a:p>
            <a:fld id="{20113D7E-84D3-B042-BA3B-D1820CC264C7}"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14</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p:cNvSpPr>
            <a:spLocks noGrp="1"/>
          </p:cNvSpPr>
          <p:nvPr>
            <p:ph type="title"/>
          </p:nvPr>
        </p:nvSpPr>
        <p:spPr bwMode="auto">
          <a:xfrm>
            <a:off x="475488" y="-14630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eaLnBrk="1" hangingPunct="1"/>
            <a:r>
              <a:rPr lang="fr-FR" altLang="fr-FR" sz="3200" b="1">
                <a:solidFill>
                  <a:schemeClr val="accent1"/>
                </a:solidFill>
              </a:rPr>
              <a:t>Nature du dossier</a:t>
            </a:r>
          </a:p>
        </p:txBody>
      </p:sp>
      <p:sp>
        <p:nvSpPr>
          <p:cNvPr id="49155"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lnSpcReduction="10000"/>
          </a:bodyPr>
          <a:lstStyle/>
          <a:p>
            <a:pPr algn="l" eaLnBrk="1" hangingPunct="1"/>
            <a:endParaRPr lang="fr-FR" altLang="fr-FR" sz="2400" dirty="0">
              <a:solidFill>
                <a:schemeClr val="accent1"/>
              </a:solidFill>
            </a:endParaRPr>
          </a:p>
          <a:p>
            <a:pPr algn="l" eaLnBrk="1" hangingPunct="1"/>
            <a:r>
              <a:rPr lang="fr-FR" altLang="fr-FR" sz="2400" dirty="0">
                <a:solidFill>
                  <a:schemeClr val="accent1"/>
                </a:solidFill>
              </a:rPr>
              <a:t>Peut informer le client sur les interventions et sur sa condition</a:t>
            </a:r>
          </a:p>
          <a:p>
            <a:pPr algn="l" eaLnBrk="1" hangingPunct="1"/>
            <a:r>
              <a:rPr lang="fr-FR" altLang="fr-FR" sz="2400" dirty="0">
                <a:solidFill>
                  <a:schemeClr val="accent1"/>
                </a:solidFill>
              </a:rPr>
              <a:t>Fait preuve</a:t>
            </a:r>
            <a:r>
              <a:rPr lang="fr-FR" altLang="fr-FR" sz="2400" i="1" dirty="0">
                <a:solidFill>
                  <a:schemeClr val="accent1"/>
                </a:solidFill>
              </a:rPr>
              <a:t> prima facie</a:t>
            </a:r>
            <a:r>
              <a:rPr lang="fr-FR" altLang="fr-FR" sz="2400" dirty="0">
                <a:solidFill>
                  <a:schemeClr val="accent1"/>
                </a:solidFill>
              </a:rPr>
              <a:t> de son contenu</a:t>
            </a:r>
          </a:p>
          <a:p>
            <a:pPr algn="l" eaLnBrk="1" hangingPunct="1"/>
            <a:r>
              <a:rPr lang="fr-FR" altLang="fr-FR" sz="2400" dirty="0">
                <a:solidFill>
                  <a:schemeClr val="accent1"/>
                </a:solidFill>
              </a:rPr>
              <a:t>Quel que soit le support</a:t>
            </a:r>
          </a:p>
          <a:p>
            <a:pPr lvl="1" algn="l" eaLnBrk="1" hangingPunct="1">
              <a:buClr>
                <a:schemeClr val="accent1"/>
              </a:buClr>
            </a:pPr>
            <a:r>
              <a:rPr lang="fr-FR" altLang="fr-FR" sz="2400" dirty="0">
                <a:solidFill>
                  <a:schemeClr val="accent1"/>
                </a:solidFill>
              </a:rPr>
              <a:t>À la condition que la conservation et la sécurité des données soient assurées</a:t>
            </a:r>
          </a:p>
          <a:p>
            <a:pPr lvl="1" algn="l" eaLnBrk="1" hangingPunct="1">
              <a:buClr>
                <a:schemeClr val="accent1"/>
              </a:buClr>
            </a:pPr>
            <a:r>
              <a:rPr lang="fr-FR" altLang="fr-FR" sz="2400" dirty="0">
                <a:solidFill>
                  <a:schemeClr val="accent1"/>
                </a:solidFill>
              </a:rPr>
              <a:t>Conservation un </a:t>
            </a:r>
            <a:r>
              <a:rPr lang="fr-FR" altLang="fr-FR" sz="2400" b="1" dirty="0">
                <a:solidFill>
                  <a:schemeClr val="accent1"/>
                </a:solidFill>
              </a:rPr>
              <a:t>minimum </a:t>
            </a:r>
            <a:r>
              <a:rPr lang="fr-FR" altLang="fr-FR" sz="2400" dirty="0">
                <a:solidFill>
                  <a:schemeClr val="accent1"/>
                </a:solidFill>
              </a:rPr>
              <a:t>de 5 ans</a:t>
            </a:r>
          </a:p>
          <a:p>
            <a:pPr lvl="1" algn="l" eaLnBrk="1" hangingPunct="1">
              <a:buClr>
                <a:schemeClr val="accent1"/>
              </a:buClr>
            </a:pPr>
            <a:r>
              <a:rPr lang="fr-FR" altLang="fr-FR" sz="2400" dirty="0">
                <a:solidFill>
                  <a:schemeClr val="accent1"/>
                </a:solidFill>
              </a:rPr>
              <a:t>Possible d’envisager la conservation pour plus de 5 ans, notamment si le client peut revenir, si sont anticipés des complications ou un litige, ou en raison d’exigences particulières d’un employeur  ou d’une autre loi (LSSSS, voir art. 12 du règlement sur la tenue de dossier)</a:t>
            </a:r>
          </a:p>
        </p:txBody>
      </p:sp>
      <p:sp>
        <p:nvSpPr>
          <p:cNvPr id="3" name="Espace réservé de la date 2"/>
          <p:cNvSpPr>
            <a:spLocks noGrp="1"/>
          </p:cNvSpPr>
          <p:nvPr>
            <p:ph type="dt" sz="half" idx="10"/>
          </p:nvPr>
        </p:nvSpPr>
        <p:spPr/>
        <p:txBody>
          <a:bodyPr/>
          <a:lstStyle/>
          <a:p>
            <a:fld id="{B100B750-4E15-B94A-AE10-BEE3961832E5}"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15</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
          <p:cNvSpPr>
            <a:spLocks noGrp="1"/>
          </p:cNvSpPr>
          <p:nvPr>
            <p:ph type="title"/>
          </p:nvPr>
        </p:nvSpPr>
        <p:spPr bwMode="auto">
          <a:xfrm>
            <a:off x="475488" y="-175979"/>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eaLnBrk="1" hangingPunct="1"/>
            <a:r>
              <a:rPr lang="fr-FR" altLang="fr-FR" sz="3200" b="1">
                <a:solidFill>
                  <a:schemeClr val="accent1"/>
                </a:solidFill>
              </a:rPr>
              <a:t>Tenue de dossier</a:t>
            </a:r>
          </a:p>
        </p:txBody>
      </p:sp>
      <p:sp>
        <p:nvSpPr>
          <p:cNvPr id="50179"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a:bodyPr>
          <a:lstStyle/>
          <a:p>
            <a:pPr algn="l" eaLnBrk="1" hangingPunct="1"/>
            <a:endParaRPr lang="fr-FR" altLang="fr-FR" sz="2800">
              <a:solidFill>
                <a:schemeClr val="accent1"/>
              </a:solidFill>
            </a:endParaRPr>
          </a:p>
          <a:p>
            <a:pPr algn="l" eaLnBrk="1" hangingPunct="1"/>
            <a:r>
              <a:rPr lang="fr-FR" altLang="fr-FR" sz="2800">
                <a:solidFill>
                  <a:schemeClr val="accent1"/>
                </a:solidFill>
              </a:rPr>
              <a:t>Tenir un dossier demande de constamment considérer:</a:t>
            </a:r>
          </a:p>
          <a:p>
            <a:pPr algn="l" eaLnBrk="1" hangingPunct="1"/>
            <a:endParaRPr lang="fr-FR" altLang="fr-FR" sz="2800">
              <a:solidFill>
                <a:schemeClr val="accent1"/>
              </a:solidFill>
            </a:endParaRPr>
          </a:p>
          <a:p>
            <a:pPr lvl="1" algn="l" eaLnBrk="1" hangingPunct="1">
              <a:buClr>
                <a:schemeClr val="accent1"/>
              </a:buClr>
            </a:pPr>
            <a:r>
              <a:rPr lang="fr-FR" altLang="fr-FR" sz="2800">
                <a:solidFill>
                  <a:schemeClr val="accent1"/>
                </a:solidFill>
              </a:rPr>
              <a:t>Que le client peut le lire</a:t>
            </a:r>
          </a:p>
          <a:p>
            <a:pPr lvl="1" algn="l" eaLnBrk="1" hangingPunct="1">
              <a:buClr>
                <a:schemeClr val="accent1"/>
              </a:buClr>
            </a:pPr>
            <a:endParaRPr lang="fr-FR" altLang="fr-FR" sz="2800">
              <a:solidFill>
                <a:schemeClr val="accent1"/>
              </a:solidFill>
            </a:endParaRPr>
          </a:p>
          <a:p>
            <a:pPr lvl="1" algn="l" eaLnBrk="1" hangingPunct="1">
              <a:buClr>
                <a:schemeClr val="accent1"/>
              </a:buClr>
            </a:pPr>
            <a:r>
              <a:rPr lang="fr-FR" altLang="fr-FR" sz="2800">
                <a:solidFill>
                  <a:schemeClr val="accent1"/>
                </a:solidFill>
              </a:rPr>
              <a:t>Qu’un tiers peut le lire</a:t>
            </a:r>
          </a:p>
        </p:txBody>
      </p:sp>
      <p:sp>
        <p:nvSpPr>
          <p:cNvPr id="3" name="Espace réservé de la date 2"/>
          <p:cNvSpPr>
            <a:spLocks noGrp="1"/>
          </p:cNvSpPr>
          <p:nvPr>
            <p:ph type="dt" sz="half" idx="10"/>
          </p:nvPr>
        </p:nvSpPr>
        <p:spPr/>
        <p:txBody>
          <a:bodyPr/>
          <a:lstStyle/>
          <a:p>
            <a:fld id="{02E34293-9D87-0344-9382-93C25B3D8539}"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16</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
          <p:cNvSpPr>
            <a:spLocks noGrp="1"/>
          </p:cNvSpPr>
          <p:nvPr>
            <p:ph type="title"/>
          </p:nvPr>
        </p:nvSpPr>
        <p:spPr bwMode="auto">
          <a:xfrm>
            <a:off x="475488" y="-14630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eaLnBrk="1" hangingPunct="1"/>
            <a:r>
              <a:rPr lang="fr-FR" altLang="fr-FR" sz="3200" b="1">
                <a:solidFill>
                  <a:schemeClr val="accent1"/>
                </a:solidFill>
              </a:rPr>
              <a:t>Tenue de dossier</a:t>
            </a:r>
          </a:p>
        </p:txBody>
      </p:sp>
      <p:sp>
        <p:nvSpPr>
          <p:cNvPr id="51203"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a:bodyPr>
          <a:lstStyle/>
          <a:p>
            <a:pPr algn="l" eaLnBrk="1" hangingPunct="1"/>
            <a:endParaRPr lang="fr-FR" altLang="fr-FR" sz="2800">
              <a:solidFill>
                <a:schemeClr val="accent1"/>
              </a:solidFill>
            </a:endParaRPr>
          </a:p>
          <a:p>
            <a:pPr algn="l" eaLnBrk="1" hangingPunct="1"/>
            <a:r>
              <a:rPr lang="fr-FR" altLang="fr-FR" sz="2800">
                <a:solidFill>
                  <a:schemeClr val="accent1"/>
                </a:solidFill>
              </a:rPr>
              <a:t>Deux autres maîtres:</a:t>
            </a:r>
          </a:p>
          <a:p>
            <a:pPr algn="l" eaLnBrk="1" hangingPunct="1"/>
            <a:endParaRPr lang="fr-FR" altLang="fr-FR" sz="2800">
              <a:solidFill>
                <a:schemeClr val="accent1"/>
              </a:solidFill>
            </a:endParaRPr>
          </a:p>
          <a:p>
            <a:pPr lvl="1" algn="l" eaLnBrk="1" hangingPunct="1">
              <a:buClr>
                <a:schemeClr val="accent1"/>
              </a:buClr>
            </a:pPr>
            <a:r>
              <a:rPr lang="fr-FR" altLang="fr-FR" sz="2800">
                <a:solidFill>
                  <a:schemeClr val="accent1"/>
                </a:solidFill>
              </a:rPr>
              <a:t>Il peut être préjudiciable d’y mettre trop d’informations </a:t>
            </a:r>
          </a:p>
          <a:p>
            <a:pPr lvl="1" algn="l" eaLnBrk="1" hangingPunct="1">
              <a:buClr>
                <a:schemeClr val="accent1"/>
              </a:buClr>
            </a:pPr>
            <a:endParaRPr lang="fr-FR" altLang="fr-FR" sz="2800">
              <a:solidFill>
                <a:schemeClr val="accent1"/>
              </a:solidFill>
            </a:endParaRPr>
          </a:p>
          <a:p>
            <a:pPr lvl="1" algn="l" eaLnBrk="1" hangingPunct="1">
              <a:buClr>
                <a:schemeClr val="accent1"/>
              </a:buClr>
            </a:pPr>
            <a:r>
              <a:rPr lang="fr-FR" altLang="fr-FR" sz="2800">
                <a:solidFill>
                  <a:schemeClr val="accent1"/>
                </a:solidFill>
              </a:rPr>
              <a:t>Il peut être préjudiciable d’omettre certaines informations</a:t>
            </a:r>
          </a:p>
        </p:txBody>
      </p:sp>
      <p:sp>
        <p:nvSpPr>
          <p:cNvPr id="3" name="Espace réservé de la date 2"/>
          <p:cNvSpPr>
            <a:spLocks noGrp="1"/>
          </p:cNvSpPr>
          <p:nvPr>
            <p:ph type="dt" sz="half" idx="10"/>
          </p:nvPr>
        </p:nvSpPr>
        <p:spPr/>
        <p:txBody>
          <a:bodyPr/>
          <a:lstStyle/>
          <a:p>
            <a:fld id="{EDC1B0AD-1CAF-684F-B37C-DEAE28F0ECB6}"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17</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re 1"/>
          <p:cNvSpPr>
            <a:spLocks noGrp="1"/>
          </p:cNvSpPr>
          <p:nvPr>
            <p:ph type="title"/>
          </p:nvPr>
        </p:nvSpPr>
        <p:spPr bwMode="auto">
          <a:xfrm>
            <a:off x="475488" y="-102827"/>
            <a:ext cx="8229600" cy="106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eaLnBrk="1" hangingPunct="1"/>
            <a:br>
              <a:rPr lang="fr-FR" altLang="fr-FR"/>
            </a:br>
            <a:r>
              <a:rPr lang="fr-FR" altLang="fr-FR" sz="3600" b="1">
                <a:solidFill>
                  <a:schemeClr val="accent1"/>
                </a:solidFill>
              </a:rPr>
              <a:t>Contenu du dossier</a:t>
            </a:r>
            <a:br>
              <a:rPr lang="fr-FR" altLang="fr-FR" sz="3600" b="1">
                <a:solidFill>
                  <a:schemeClr val="accent1"/>
                </a:solidFill>
              </a:rPr>
            </a:br>
            <a:endParaRPr lang="fr-FR" altLang="fr-FR" sz="3600" b="1">
              <a:solidFill>
                <a:schemeClr val="accent1"/>
              </a:solidFill>
            </a:endParaRPr>
          </a:p>
        </p:txBody>
      </p:sp>
      <p:sp>
        <p:nvSpPr>
          <p:cNvPr id="52227" name="Espace réservé du contenu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a:bodyPr>
          <a:lstStyle/>
          <a:p>
            <a:pPr marL="0" indent="0" algn="just" eaLnBrk="1" hangingPunct="1">
              <a:buNone/>
            </a:pPr>
            <a:r>
              <a:rPr lang="fr-FR" altLang="fr-FR" sz="2400" b="1" i="1">
                <a:solidFill>
                  <a:schemeClr val="accent1"/>
                </a:solidFill>
                <a:latin typeface="Cambria" charset="0"/>
              </a:rPr>
              <a:t>R</a:t>
            </a:r>
            <a:r>
              <a:rPr lang="fr-FR" altLang="fr-FR" sz="2400" b="1" i="1">
                <a:solidFill>
                  <a:schemeClr val="accent1"/>
                </a:solidFill>
              </a:rPr>
              <a:t>è</a:t>
            </a:r>
            <a:r>
              <a:rPr lang="fr-FR" altLang="fr-FR" sz="2400" b="1" i="1">
                <a:solidFill>
                  <a:schemeClr val="accent1"/>
                </a:solidFill>
                <a:latin typeface="Cambria" charset="0"/>
              </a:rPr>
              <a:t>glement sur la tenue des dossiers</a:t>
            </a:r>
            <a:r>
              <a:rPr lang="fr-FR" altLang="fr-FR" sz="2400" b="1" i="1">
                <a:solidFill>
                  <a:schemeClr val="accent1"/>
                </a:solidFill>
              </a:rPr>
              <a:t>…</a:t>
            </a:r>
          </a:p>
          <a:p>
            <a:pPr marL="0" indent="0" algn="just" eaLnBrk="1" hangingPunct="1">
              <a:buNone/>
            </a:pPr>
            <a:endParaRPr lang="fr-FR" altLang="fr-FR" sz="2400" b="1" i="1">
              <a:solidFill>
                <a:schemeClr val="accent1"/>
              </a:solidFill>
              <a:latin typeface="Cambria" charset="0"/>
            </a:endParaRPr>
          </a:p>
          <a:p>
            <a:pPr marL="0" indent="0" algn="just" eaLnBrk="1" hangingPunct="1">
              <a:buNone/>
            </a:pPr>
            <a:r>
              <a:rPr lang="fr-FR" altLang="fr-FR" sz="2000" b="1">
                <a:solidFill>
                  <a:schemeClr val="accent1"/>
                </a:solidFill>
                <a:latin typeface="Cambria" charset="0"/>
              </a:rPr>
              <a:t>Article</a:t>
            </a:r>
            <a:r>
              <a:rPr lang="fr-FR" altLang="fr-FR" sz="2000">
                <a:solidFill>
                  <a:schemeClr val="accent1"/>
                </a:solidFill>
                <a:latin typeface="Cambria" charset="0"/>
              </a:rPr>
              <a:t> </a:t>
            </a:r>
            <a:r>
              <a:rPr lang="fr-FR" altLang="fr-FR" sz="2000" b="1">
                <a:solidFill>
                  <a:schemeClr val="accent1"/>
                </a:solidFill>
                <a:latin typeface="Cambria" charset="0"/>
              </a:rPr>
              <a:t>3. </a:t>
            </a:r>
          </a:p>
          <a:p>
            <a:pPr marL="0" indent="0" algn="just" eaLnBrk="1" hangingPunct="1">
              <a:buNone/>
            </a:pPr>
            <a:r>
              <a:rPr lang="fr-FR" altLang="fr-FR" sz="2200" i="1">
                <a:solidFill>
                  <a:schemeClr val="accent1"/>
                </a:solidFill>
                <a:latin typeface="Cambria" charset="0"/>
              </a:rPr>
              <a:t>Le psychologue doit inscrire dans chaque dossier les renseignements suivants: </a:t>
            </a:r>
            <a:endParaRPr lang="fr-FR" altLang="fr-FR" sz="2200">
              <a:solidFill>
                <a:schemeClr val="accent1"/>
              </a:solidFill>
              <a:latin typeface="Cambria" charset="0"/>
            </a:endParaRPr>
          </a:p>
          <a:p>
            <a:pPr marL="0" indent="0" algn="just" eaLnBrk="1" hangingPunct="1">
              <a:buNone/>
            </a:pPr>
            <a:r>
              <a:rPr lang="fr-FR" altLang="fr-FR" sz="2200" i="1">
                <a:solidFill>
                  <a:schemeClr val="accent1"/>
                </a:solidFill>
                <a:latin typeface="Cambria" charset="0"/>
              </a:rPr>
              <a:t>1° la date d'ouverture du dossier; </a:t>
            </a:r>
          </a:p>
          <a:p>
            <a:pPr marL="0" indent="0" algn="just" eaLnBrk="1" hangingPunct="1">
              <a:buNone/>
            </a:pPr>
            <a:r>
              <a:rPr lang="fr-FR" altLang="fr-FR" sz="2200" i="1">
                <a:solidFill>
                  <a:schemeClr val="accent1"/>
                </a:solidFill>
                <a:latin typeface="Cambria" charset="0"/>
              </a:rPr>
              <a:t>2° lorsque le client est une personne physique, les nom et pr</a:t>
            </a:r>
            <a:r>
              <a:rPr lang="fr-FR" altLang="fr-FR" sz="2200" i="1">
                <a:solidFill>
                  <a:schemeClr val="accent1"/>
                </a:solidFill>
              </a:rPr>
              <a:t>é</a:t>
            </a:r>
            <a:r>
              <a:rPr lang="fr-FR" altLang="fr-FR" sz="2200" i="1">
                <a:solidFill>
                  <a:schemeClr val="accent1"/>
                </a:solidFill>
                <a:latin typeface="Cambria" charset="0"/>
              </a:rPr>
              <a:t>nom de ce client </a:t>
            </a:r>
            <a:r>
              <a:rPr lang="fr-FR" altLang="fr-FR" sz="2200" i="1">
                <a:solidFill>
                  <a:schemeClr val="accent1"/>
                </a:solidFill>
              </a:rPr>
              <a:t>à</a:t>
            </a:r>
            <a:r>
              <a:rPr lang="fr-FR" altLang="fr-FR" sz="2200" i="1">
                <a:solidFill>
                  <a:schemeClr val="accent1"/>
                </a:solidFill>
                <a:latin typeface="Cambria" charset="0"/>
              </a:rPr>
              <a:t> sa naissance, son sexe, sa date de naissance, son adresse et son num</a:t>
            </a:r>
            <a:r>
              <a:rPr lang="fr-FR" altLang="fr-FR" sz="2200" i="1">
                <a:solidFill>
                  <a:schemeClr val="accent1"/>
                </a:solidFill>
              </a:rPr>
              <a:t>é</a:t>
            </a:r>
            <a:r>
              <a:rPr lang="fr-FR" altLang="fr-FR" sz="2200" i="1">
                <a:solidFill>
                  <a:schemeClr val="accent1"/>
                </a:solidFill>
                <a:latin typeface="Cambria" charset="0"/>
              </a:rPr>
              <a:t>ro de t</a:t>
            </a:r>
            <a:r>
              <a:rPr lang="fr-FR" altLang="fr-FR" sz="2200" i="1">
                <a:solidFill>
                  <a:schemeClr val="accent1"/>
                </a:solidFill>
              </a:rPr>
              <a:t>é</a:t>
            </a:r>
            <a:r>
              <a:rPr lang="fr-FR" altLang="fr-FR" sz="2200" i="1">
                <a:solidFill>
                  <a:schemeClr val="accent1"/>
                </a:solidFill>
                <a:latin typeface="Cambria" charset="0"/>
              </a:rPr>
              <a:t>l</a:t>
            </a:r>
            <a:r>
              <a:rPr lang="fr-FR" altLang="fr-FR" sz="2200" i="1">
                <a:solidFill>
                  <a:schemeClr val="accent1"/>
                </a:solidFill>
              </a:rPr>
              <a:t>é</a:t>
            </a:r>
            <a:r>
              <a:rPr lang="fr-FR" altLang="fr-FR" sz="2200" i="1">
                <a:solidFill>
                  <a:schemeClr val="accent1"/>
                </a:solidFill>
                <a:latin typeface="Cambria" charset="0"/>
              </a:rPr>
              <a:t>phone; </a:t>
            </a:r>
          </a:p>
          <a:p>
            <a:pPr marL="0" indent="0" algn="just" eaLnBrk="1" hangingPunct="1">
              <a:buNone/>
            </a:pPr>
            <a:r>
              <a:rPr lang="fr-FR" altLang="fr-FR" sz="2200" i="1">
                <a:solidFill>
                  <a:schemeClr val="accent1"/>
                </a:solidFill>
                <a:latin typeface="Cambria" charset="0"/>
              </a:rPr>
              <a:t>3° lorsque le client est une soci</a:t>
            </a:r>
            <a:r>
              <a:rPr lang="fr-FR" altLang="fr-FR" sz="2200" i="1">
                <a:solidFill>
                  <a:schemeClr val="accent1"/>
                </a:solidFill>
              </a:rPr>
              <a:t>é</a:t>
            </a:r>
            <a:r>
              <a:rPr lang="fr-FR" altLang="fr-FR" sz="2200" i="1">
                <a:solidFill>
                  <a:schemeClr val="accent1"/>
                </a:solidFill>
                <a:latin typeface="Cambria" charset="0"/>
              </a:rPr>
              <a:t>t</a:t>
            </a:r>
            <a:r>
              <a:rPr lang="fr-FR" altLang="fr-FR" sz="2200" i="1">
                <a:solidFill>
                  <a:schemeClr val="accent1"/>
                </a:solidFill>
              </a:rPr>
              <a:t>é</a:t>
            </a:r>
            <a:r>
              <a:rPr lang="fr-FR" altLang="fr-FR" sz="2200" i="1">
                <a:solidFill>
                  <a:schemeClr val="accent1"/>
                </a:solidFill>
                <a:latin typeface="Cambria" charset="0"/>
              </a:rPr>
              <a:t> ou une personne morale, le nom ou la raison sociale de ce client, l'adresse de son </a:t>
            </a:r>
            <a:r>
              <a:rPr lang="fr-FR" altLang="fr-FR" sz="2200" i="1">
                <a:solidFill>
                  <a:schemeClr val="accent1"/>
                </a:solidFill>
              </a:rPr>
              <a:t>é</a:t>
            </a:r>
            <a:r>
              <a:rPr lang="fr-FR" altLang="fr-FR" sz="2200" i="1">
                <a:solidFill>
                  <a:schemeClr val="accent1"/>
                </a:solidFill>
                <a:latin typeface="Cambria" charset="0"/>
              </a:rPr>
              <a:t>tablissement, son num</a:t>
            </a:r>
            <a:r>
              <a:rPr lang="fr-FR" altLang="fr-FR" sz="2200" i="1">
                <a:solidFill>
                  <a:schemeClr val="accent1"/>
                </a:solidFill>
              </a:rPr>
              <a:t>é</a:t>
            </a:r>
            <a:r>
              <a:rPr lang="fr-FR" altLang="fr-FR" sz="2200" i="1">
                <a:solidFill>
                  <a:schemeClr val="accent1"/>
                </a:solidFill>
                <a:latin typeface="Cambria" charset="0"/>
              </a:rPr>
              <a:t>ro de t</a:t>
            </a:r>
            <a:r>
              <a:rPr lang="fr-FR" altLang="fr-FR" sz="2200" i="1">
                <a:solidFill>
                  <a:schemeClr val="accent1"/>
                </a:solidFill>
              </a:rPr>
              <a:t>é</a:t>
            </a:r>
            <a:r>
              <a:rPr lang="fr-FR" altLang="fr-FR" sz="2200" i="1">
                <a:solidFill>
                  <a:schemeClr val="accent1"/>
                </a:solidFill>
                <a:latin typeface="Cambria" charset="0"/>
              </a:rPr>
              <a:t>l</a:t>
            </a:r>
            <a:r>
              <a:rPr lang="fr-FR" altLang="fr-FR" sz="2200" i="1">
                <a:solidFill>
                  <a:schemeClr val="accent1"/>
                </a:solidFill>
              </a:rPr>
              <a:t>é</a:t>
            </a:r>
            <a:r>
              <a:rPr lang="fr-FR" altLang="fr-FR" sz="2200" i="1">
                <a:solidFill>
                  <a:schemeClr val="accent1"/>
                </a:solidFill>
                <a:latin typeface="Cambria" charset="0"/>
              </a:rPr>
              <a:t>phone, de même que les nom et pr</a:t>
            </a:r>
            <a:r>
              <a:rPr lang="fr-FR" altLang="fr-FR" sz="2200" i="1">
                <a:solidFill>
                  <a:schemeClr val="accent1"/>
                </a:solidFill>
              </a:rPr>
              <a:t>é</a:t>
            </a:r>
            <a:r>
              <a:rPr lang="fr-FR" altLang="fr-FR" sz="2200" i="1">
                <a:solidFill>
                  <a:schemeClr val="accent1"/>
                </a:solidFill>
                <a:latin typeface="Cambria" charset="0"/>
              </a:rPr>
              <a:t>nom, l'adresse, le num</a:t>
            </a:r>
            <a:r>
              <a:rPr lang="fr-FR" altLang="fr-FR" sz="2200" i="1">
                <a:solidFill>
                  <a:schemeClr val="accent1"/>
                </a:solidFill>
              </a:rPr>
              <a:t>é</a:t>
            </a:r>
            <a:r>
              <a:rPr lang="fr-FR" altLang="fr-FR" sz="2200" i="1">
                <a:solidFill>
                  <a:schemeClr val="accent1"/>
                </a:solidFill>
                <a:latin typeface="Cambria" charset="0"/>
              </a:rPr>
              <a:t>ro de t</a:t>
            </a:r>
            <a:r>
              <a:rPr lang="fr-FR" altLang="fr-FR" sz="2200" i="1">
                <a:solidFill>
                  <a:schemeClr val="accent1"/>
                </a:solidFill>
              </a:rPr>
              <a:t>é</a:t>
            </a:r>
            <a:r>
              <a:rPr lang="fr-FR" altLang="fr-FR" sz="2200" i="1">
                <a:solidFill>
                  <a:schemeClr val="accent1"/>
                </a:solidFill>
                <a:latin typeface="Cambria" charset="0"/>
              </a:rPr>
              <a:t>l</a:t>
            </a:r>
            <a:r>
              <a:rPr lang="fr-FR" altLang="fr-FR" sz="2200" i="1">
                <a:solidFill>
                  <a:schemeClr val="accent1"/>
                </a:solidFill>
              </a:rPr>
              <a:t>é</a:t>
            </a:r>
            <a:r>
              <a:rPr lang="fr-FR" altLang="fr-FR" sz="2200" i="1">
                <a:solidFill>
                  <a:schemeClr val="accent1"/>
                </a:solidFill>
                <a:latin typeface="Cambria" charset="0"/>
              </a:rPr>
              <a:t>phone et le titre de la fonction d'un repr</a:t>
            </a:r>
            <a:r>
              <a:rPr lang="fr-FR" altLang="fr-FR" sz="2200" i="1">
                <a:solidFill>
                  <a:schemeClr val="accent1"/>
                </a:solidFill>
              </a:rPr>
              <a:t>é</a:t>
            </a:r>
            <a:r>
              <a:rPr lang="fr-FR" altLang="fr-FR" sz="2200" i="1">
                <a:solidFill>
                  <a:schemeClr val="accent1"/>
                </a:solidFill>
                <a:latin typeface="Cambria" charset="0"/>
              </a:rPr>
              <a:t>sentant autoris</a:t>
            </a:r>
            <a:r>
              <a:rPr lang="fr-FR" altLang="fr-FR" sz="2200" i="1">
                <a:solidFill>
                  <a:schemeClr val="accent1"/>
                </a:solidFill>
              </a:rPr>
              <a:t>é</a:t>
            </a:r>
            <a:r>
              <a:rPr lang="fr-FR" altLang="fr-FR" sz="2200" i="1">
                <a:solidFill>
                  <a:schemeClr val="accent1"/>
                </a:solidFill>
                <a:latin typeface="Cambria" charset="0"/>
              </a:rPr>
              <a:t>; </a:t>
            </a:r>
          </a:p>
          <a:p>
            <a:pPr marL="0" indent="0" algn="just" eaLnBrk="1" hangingPunct="1">
              <a:buNone/>
            </a:pPr>
            <a:r>
              <a:rPr lang="fr-FR" altLang="fr-FR" sz="2200" i="1">
                <a:solidFill>
                  <a:schemeClr val="accent1"/>
                </a:solidFill>
                <a:latin typeface="Cambria" charset="0"/>
              </a:rPr>
              <a:t>4° une description sommaire des </a:t>
            </a:r>
            <a:r>
              <a:rPr lang="fr-FR" altLang="fr-FR" sz="2200" b="1" i="1">
                <a:solidFill>
                  <a:schemeClr val="accent1"/>
                </a:solidFill>
                <a:latin typeface="Cambria" charset="0"/>
              </a:rPr>
              <a:t>motifs de la consultation</a:t>
            </a:r>
            <a:r>
              <a:rPr lang="fr-FR" altLang="fr-FR" sz="2200" b="1">
                <a:solidFill>
                  <a:schemeClr val="accent1"/>
                </a:solidFill>
                <a:latin typeface="Cambria" charset="0"/>
              </a:rPr>
              <a:t>; </a:t>
            </a:r>
          </a:p>
          <a:p>
            <a:pPr marL="0" indent="0" algn="l" eaLnBrk="1" hangingPunct="1">
              <a:buNone/>
            </a:pPr>
            <a:endParaRPr lang="fr-FR" altLang="fr-FR" sz="2200">
              <a:solidFill>
                <a:schemeClr val="accent1"/>
              </a:solidFill>
            </a:endParaRPr>
          </a:p>
        </p:txBody>
      </p:sp>
      <p:sp>
        <p:nvSpPr>
          <p:cNvPr id="3" name="Espace réservé de la date 2"/>
          <p:cNvSpPr>
            <a:spLocks noGrp="1"/>
          </p:cNvSpPr>
          <p:nvPr>
            <p:ph type="dt" sz="half" idx="10"/>
          </p:nvPr>
        </p:nvSpPr>
        <p:spPr/>
        <p:txBody>
          <a:bodyPr/>
          <a:lstStyle/>
          <a:p>
            <a:fld id="{15DF365B-99A9-6D43-B751-7C4664A4AED1}"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18</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re 1"/>
          <p:cNvSpPr>
            <a:spLocks noGrp="1"/>
          </p:cNvSpPr>
          <p:nvPr>
            <p:ph type="title"/>
          </p:nvPr>
        </p:nvSpPr>
        <p:spPr bwMode="auto">
          <a:xfrm>
            <a:off x="475488" y="-102827"/>
            <a:ext cx="8229600" cy="106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eaLnBrk="1" hangingPunct="1"/>
            <a:br>
              <a:rPr lang="fr-FR" altLang="fr-FR"/>
            </a:br>
            <a:r>
              <a:rPr lang="fr-FR" altLang="fr-FR" sz="3600" b="1">
                <a:solidFill>
                  <a:schemeClr val="accent1"/>
                </a:solidFill>
              </a:rPr>
              <a:t>Contenu du dossier (suite)</a:t>
            </a:r>
            <a:br>
              <a:rPr lang="fr-FR" altLang="fr-FR" sz="3600" b="1">
                <a:solidFill>
                  <a:schemeClr val="accent1"/>
                </a:solidFill>
              </a:rPr>
            </a:br>
            <a:br>
              <a:rPr lang="fr-FR" altLang="fr-FR" sz="3600" b="1">
                <a:solidFill>
                  <a:schemeClr val="accent1"/>
                </a:solidFill>
              </a:rPr>
            </a:br>
            <a:endParaRPr lang="fr-FR" altLang="fr-FR" sz="3200">
              <a:solidFill>
                <a:srgbClr val="292929"/>
              </a:solidFill>
            </a:endParaRPr>
          </a:p>
        </p:txBody>
      </p:sp>
      <p:sp>
        <p:nvSpPr>
          <p:cNvPr id="53251" name="Espace réservé du contenu 2"/>
          <p:cNvSpPr>
            <a:spLocks noGrp="1"/>
          </p:cNvSpPr>
          <p:nvPr>
            <p:ph sz="quarter" idx="1"/>
          </p:nvPr>
        </p:nvSpPr>
        <p:spPr bwMode="auto">
          <a:xfrm>
            <a:off x="338328" y="1530096"/>
            <a:ext cx="8503920" cy="457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p>
            <a:pPr algn="just" eaLnBrk="1" hangingPunct="1"/>
            <a:r>
              <a:rPr lang="fr-FR" altLang="fr-FR" sz="2400" i="1">
                <a:solidFill>
                  <a:schemeClr val="accent1"/>
                </a:solidFill>
                <a:latin typeface="Cambria" charset="0"/>
              </a:rPr>
              <a:t>5° une description sommaire des services professionnels rendus et leur date; </a:t>
            </a:r>
          </a:p>
          <a:p>
            <a:pPr algn="just" eaLnBrk="1" hangingPunct="1"/>
            <a:r>
              <a:rPr lang="fr-FR" altLang="fr-FR" sz="2400" i="1">
                <a:solidFill>
                  <a:schemeClr val="accent1"/>
                </a:solidFill>
                <a:latin typeface="Cambria" charset="0"/>
              </a:rPr>
              <a:t>6° les </a:t>
            </a:r>
            <a:r>
              <a:rPr lang="fr-FR" altLang="fr-FR" sz="2400" b="1" i="1">
                <a:solidFill>
                  <a:schemeClr val="accent1"/>
                </a:solidFill>
                <a:latin typeface="Cambria" charset="0"/>
              </a:rPr>
              <a:t>conclusions de l'examen psychologique </a:t>
            </a:r>
            <a:r>
              <a:rPr lang="fr-FR" altLang="fr-FR" sz="2400" i="1">
                <a:solidFill>
                  <a:schemeClr val="accent1"/>
                </a:solidFill>
                <a:latin typeface="Cambria" charset="0"/>
              </a:rPr>
              <a:t>ou la description du programme </a:t>
            </a:r>
            <a:r>
              <a:rPr lang="fr-FR" altLang="fr-FR" sz="2400" b="1" i="1">
                <a:solidFill>
                  <a:schemeClr val="accent1"/>
                </a:solidFill>
                <a:latin typeface="Cambria" charset="0"/>
              </a:rPr>
              <a:t>d'intervention et les recommandations</a:t>
            </a:r>
            <a:r>
              <a:rPr lang="fr-FR" altLang="fr-FR" sz="2400" i="1">
                <a:solidFill>
                  <a:schemeClr val="accent1"/>
                </a:solidFill>
                <a:latin typeface="Cambria" charset="0"/>
              </a:rPr>
              <a:t>; </a:t>
            </a:r>
          </a:p>
          <a:p>
            <a:pPr algn="just" eaLnBrk="1" hangingPunct="1"/>
            <a:r>
              <a:rPr lang="fr-FR" altLang="fr-FR" sz="2400" i="1">
                <a:solidFill>
                  <a:schemeClr val="accent1"/>
                </a:solidFill>
                <a:latin typeface="Cambria" charset="0"/>
              </a:rPr>
              <a:t>7° </a:t>
            </a:r>
            <a:r>
              <a:rPr lang="fr-FR" altLang="fr-FR" sz="2400" b="1" i="1">
                <a:solidFill>
                  <a:schemeClr val="accent1"/>
                </a:solidFill>
                <a:latin typeface="Cambria" charset="0"/>
              </a:rPr>
              <a:t>les notations sur l'</a:t>
            </a:r>
            <a:r>
              <a:rPr lang="fr-FR" altLang="fr-FR" sz="2400" b="1" i="1">
                <a:solidFill>
                  <a:schemeClr val="accent1"/>
                </a:solidFill>
              </a:rPr>
              <a:t>é</a:t>
            </a:r>
            <a:r>
              <a:rPr lang="fr-FR" altLang="fr-FR" sz="2400" b="1" i="1">
                <a:solidFill>
                  <a:schemeClr val="accent1"/>
                </a:solidFill>
                <a:latin typeface="Cambria" charset="0"/>
              </a:rPr>
              <a:t>volution </a:t>
            </a:r>
            <a:r>
              <a:rPr lang="fr-FR" altLang="fr-FR" sz="2400" i="1">
                <a:solidFill>
                  <a:schemeClr val="accent1"/>
                </a:solidFill>
                <a:latin typeface="Cambria" charset="0"/>
              </a:rPr>
              <a:t>du client </a:t>
            </a:r>
            <a:r>
              <a:rPr lang="fr-FR" altLang="fr-FR" sz="2400" i="1">
                <a:solidFill>
                  <a:schemeClr val="accent1"/>
                </a:solidFill>
              </a:rPr>
              <a:t>à</a:t>
            </a:r>
            <a:r>
              <a:rPr lang="fr-FR" altLang="fr-FR" sz="2400" i="1">
                <a:solidFill>
                  <a:schemeClr val="accent1"/>
                </a:solidFill>
                <a:latin typeface="Cambria" charset="0"/>
              </a:rPr>
              <a:t> la suite des services rendus; </a:t>
            </a:r>
          </a:p>
          <a:p>
            <a:pPr algn="just" eaLnBrk="1" hangingPunct="1"/>
            <a:r>
              <a:rPr lang="fr-FR" altLang="fr-FR" sz="2400" i="1">
                <a:solidFill>
                  <a:schemeClr val="accent1"/>
                </a:solidFill>
                <a:latin typeface="Cambria" charset="0"/>
              </a:rPr>
              <a:t>8° tout document relatif </a:t>
            </a:r>
            <a:r>
              <a:rPr lang="fr-FR" altLang="fr-FR" sz="2400" i="1">
                <a:solidFill>
                  <a:schemeClr val="accent1"/>
                </a:solidFill>
              </a:rPr>
              <a:t>à</a:t>
            </a:r>
            <a:r>
              <a:rPr lang="fr-FR" altLang="fr-FR" sz="2400" i="1">
                <a:solidFill>
                  <a:schemeClr val="accent1"/>
                </a:solidFill>
                <a:latin typeface="Cambria" charset="0"/>
              </a:rPr>
              <a:t> la transmission de renseignements </a:t>
            </a:r>
            <a:r>
              <a:rPr lang="fr-FR" altLang="fr-FR" sz="2400" i="1">
                <a:solidFill>
                  <a:schemeClr val="accent1"/>
                </a:solidFill>
              </a:rPr>
              <a:t>à</a:t>
            </a:r>
            <a:r>
              <a:rPr lang="fr-FR" altLang="fr-FR" sz="2400" i="1">
                <a:solidFill>
                  <a:schemeClr val="accent1"/>
                </a:solidFill>
                <a:latin typeface="Cambria" charset="0"/>
              </a:rPr>
              <a:t> des tiers et, notamment, tout document sign</a:t>
            </a:r>
            <a:r>
              <a:rPr lang="fr-FR" altLang="fr-FR" sz="2400" i="1">
                <a:solidFill>
                  <a:schemeClr val="accent1"/>
                </a:solidFill>
              </a:rPr>
              <a:t>é</a:t>
            </a:r>
            <a:r>
              <a:rPr lang="fr-FR" altLang="fr-FR" sz="2400" i="1">
                <a:solidFill>
                  <a:schemeClr val="accent1"/>
                </a:solidFill>
                <a:latin typeface="Cambria" charset="0"/>
              </a:rPr>
              <a:t> par le client autorisant la transmission de tels renseignements; </a:t>
            </a:r>
          </a:p>
          <a:p>
            <a:pPr algn="just" eaLnBrk="1" hangingPunct="1"/>
            <a:r>
              <a:rPr lang="fr-FR" altLang="fr-FR" sz="2400" i="1">
                <a:solidFill>
                  <a:schemeClr val="accent1"/>
                </a:solidFill>
                <a:latin typeface="Cambria" charset="0"/>
              </a:rPr>
              <a:t>9° une copie de tout contrat de service ou la description de toute entente particuli</a:t>
            </a:r>
            <a:r>
              <a:rPr lang="fr-FR" altLang="fr-FR" sz="2400" i="1">
                <a:solidFill>
                  <a:schemeClr val="accent1"/>
                </a:solidFill>
              </a:rPr>
              <a:t>è</a:t>
            </a:r>
            <a:r>
              <a:rPr lang="fr-FR" altLang="fr-FR" sz="2400" i="1">
                <a:solidFill>
                  <a:schemeClr val="accent1"/>
                </a:solidFill>
                <a:latin typeface="Cambria" charset="0"/>
              </a:rPr>
              <a:t>re concernant la nature et les modalit</a:t>
            </a:r>
            <a:r>
              <a:rPr lang="fr-FR" altLang="fr-FR" sz="2400" i="1">
                <a:solidFill>
                  <a:schemeClr val="accent1"/>
                </a:solidFill>
              </a:rPr>
              <a:t>é</a:t>
            </a:r>
            <a:r>
              <a:rPr lang="fr-FR" altLang="fr-FR" sz="2400" i="1">
                <a:solidFill>
                  <a:schemeClr val="accent1"/>
                </a:solidFill>
                <a:latin typeface="Cambria" charset="0"/>
              </a:rPr>
              <a:t>s d'une intervention; </a:t>
            </a:r>
          </a:p>
          <a:p>
            <a:pPr algn="just" eaLnBrk="1" hangingPunct="1"/>
            <a:r>
              <a:rPr lang="fr-FR" altLang="fr-FR" sz="2400" i="1">
                <a:solidFill>
                  <a:schemeClr val="accent1"/>
                </a:solidFill>
                <a:latin typeface="Cambria" charset="0"/>
              </a:rPr>
              <a:t>10° la signature du psychologue qui a inscrit dans un dossier les renseignements mentionn</a:t>
            </a:r>
            <a:r>
              <a:rPr lang="fr-FR" altLang="fr-FR" sz="2400" i="1">
                <a:solidFill>
                  <a:schemeClr val="accent1"/>
                </a:solidFill>
              </a:rPr>
              <a:t>é</a:t>
            </a:r>
            <a:r>
              <a:rPr lang="fr-FR" altLang="fr-FR" sz="2400" i="1">
                <a:solidFill>
                  <a:schemeClr val="accent1"/>
                </a:solidFill>
                <a:latin typeface="Cambria" charset="0"/>
              </a:rPr>
              <a:t>s aux paragraphes 1 </a:t>
            </a:r>
            <a:r>
              <a:rPr lang="fr-FR" altLang="fr-FR" sz="2400" i="1">
                <a:solidFill>
                  <a:schemeClr val="accent1"/>
                </a:solidFill>
              </a:rPr>
              <a:t>à</a:t>
            </a:r>
            <a:r>
              <a:rPr lang="fr-FR" altLang="fr-FR" sz="2400" i="1">
                <a:solidFill>
                  <a:schemeClr val="accent1"/>
                </a:solidFill>
                <a:latin typeface="Cambria" charset="0"/>
              </a:rPr>
              <a:t> 9.</a:t>
            </a:r>
          </a:p>
          <a:p>
            <a:pPr eaLnBrk="1" hangingPunct="1"/>
            <a:endParaRPr lang="fr-FR" altLang="fr-FR" sz="2200">
              <a:solidFill>
                <a:schemeClr val="accent1"/>
              </a:solidFill>
            </a:endParaRPr>
          </a:p>
          <a:p>
            <a:pPr algn="l" eaLnBrk="1" hangingPunct="1"/>
            <a:endParaRPr lang="fr-FR" altLang="fr-FR" sz="2200">
              <a:solidFill>
                <a:srgbClr val="292929"/>
              </a:solidFill>
            </a:endParaRPr>
          </a:p>
        </p:txBody>
      </p:sp>
      <p:sp>
        <p:nvSpPr>
          <p:cNvPr id="3" name="Espace réservé de la date 2"/>
          <p:cNvSpPr>
            <a:spLocks noGrp="1"/>
          </p:cNvSpPr>
          <p:nvPr>
            <p:ph type="dt" sz="half" idx="10"/>
          </p:nvPr>
        </p:nvSpPr>
        <p:spPr/>
        <p:txBody>
          <a:bodyPr/>
          <a:lstStyle/>
          <a:p>
            <a:fld id="{77351D14-8969-D64E-A6ED-5CF0F894665F}"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19</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p:cNvSpPr>
          <p:nvPr>
            <p:ph type="title"/>
          </p:nvPr>
        </p:nvSpPr>
        <p:spPr bwMode="auto">
          <a:xfrm>
            <a:off x="475488" y="22832"/>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Jour 2</a:t>
            </a:r>
          </a:p>
        </p:txBody>
      </p:sp>
      <p:sp>
        <p:nvSpPr>
          <p:cNvPr id="11267" name="Rectangle 2"/>
          <p:cNvSpPr>
            <a:spLocks noGrp="1"/>
          </p:cNvSpPr>
          <p:nvPr>
            <p:ph sz="quarter" idx="1"/>
          </p:nvPr>
        </p:nvSpPr>
        <p:spPr bwMode="auto">
          <a:xfrm>
            <a:off x="457200" y="1216025"/>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lgn="l" eaLnBrk="1" hangingPunct="1">
              <a:lnSpc>
                <a:spcPct val="110000"/>
              </a:lnSpc>
              <a:spcBef>
                <a:spcPts val="1000"/>
              </a:spcBef>
              <a:buSzPct val="76000"/>
              <a:buFont typeface="Arial" charset="0"/>
              <a:buChar char="•"/>
            </a:pPr>
            <a:endParaRPr lang="fr-FR" altLang="fr-FR" sz="2800" dirty="0">
              <a:solidFill>
                <a:schemeClr val="accent1"/>
              </a:solidFill>
            </a:endParaRPr>
          </a:p>
          <a:p>
            <a:pPr algn="l" eaLnBrk="1" hangingPunct="1">
              <a:lnSpc>
                <a:spcPct val="110000"/>
              </a:lnSpc>
              <a:spcBef>
                <a:spcPts val="1000"/>
              </a:spcBef>
              <a:buSzPct val="76000"/>
              <a:buFont typeface="Arial" charset="0"/>
              <a:buChar char="•"/>
            </a:pPr>
            <a:r>
              <a:rPr lang="fr-FR" altLang="fr-FR" sz="2800" dirty="0">
                <a:solidFill>
                  <a:schemeClr val="accent1"/>
                </a:solidFill>
              </a:rPr>
              <a:t>Relations multiples (scénario 3)</a:t>
            </a:r>
          </a:p>
          <a:p>
            <a:pPr algn="l" eaLnBrk="1" hangingPunct="1">
              <a:lnSpc>
                <a:spcPct val="110000"/>
              </a:lnSpc>
              <a:spcBef>
                <a:spcPts val="1000"/>
              </a:spcBef>
              <a:buSzPct val="76000"/>
              <a:buFont typeface="Arial" charset="0"/>
              <a:buChar char="•"/>
            </a:pPr>
            <a:r>
              <a:rPr lang="fr-FR" altLang="fr-FR" sz="2800" dirty="0">
                <a:solidFill>
                  <a:schemeClr val="accent1"/>
                </a:solidFill>
              </a:rPr>
              <a:t>Tenue de dossier et cessionnaire (scénario 4)</a:t>
            </a:r>
          </a:p>
          <a:p>
            <a:pPr algn="l" eaLnBrk="1" hangingPunct="1">
              <a:lnSpc>
                <a:spcPct val="110000"/>
              </a:lnSpc>
              <a:spcBef>
                <a:spcPts val="1000"/>
              </a:spcBef>
              <a:buSzPct val="76000"/>
              <a:buFont typeface="Arial" charset="0"/>
              <a:buChar char="•"/>
            </a:pPr>
            <a:r>
              <a:rPr lang="fr-FR" altLang="fr-FR" sz="2800" dirty="0">
                <a:solidFill>
                  <a:schemeClr val="accent1"/>
                </a:solidFill>
              </a:rPr>
              <a:t>Conflits d’intérêts (de rôles) (scénarios 5, 6 et 7)</a:t>
            </a:r>
          </a:p>
          <a:p>
            <a:pPr algn="l" eaLnBrk="1" hangingPunct="1">
              <a:lnSpc>
                <a:spcPct val="110000"/>
              </a:lnSpc>
              <a:spcBef>
                <a:spcPts val="1000"/>
              </a:spcBef>
              <a:buSzPct val="76000"/>
              <a:buFont typeface="Arial" charset="0"/>
              <a:buChar char="•"/>
            </a:pPr>
            <a:r>
              <a:rPr lang="fr-FR" altLang="fr-FR" sz="2800" dirty="0">
                <a:solidFill>
                  <a:schemeClr val="accent1"/>
                </a:solidFill>
              </a:rPr>
              <a:t>Utilisation du matériel psychologique (scénario 8)</a:t>
            </a:r>
          </a:p>
          <a:p>
            <a:pPr algn="l" eaLnBrk="1" hangingPunct="1">
              <a:lnSpc>
                <a:spcPct val="110000"/>
              </a:lnSpc>
              <a:spcBef>
                <a:spcPts val="1000"/>
              </a:spcBef>
              <a:buSzPct val="76000"/>
              <a:buFont typeface="Arial" charset="0"/>
              <a:buChar char="•"/>
            </a:pPr>
            <a:r>
              <a:rPr lang="fr-FR" altLang="fr-FR" sz="2800" dirty="0">
                <a:solidFill>
                  <a:schemeClr val="accent1"/>
                </a:solidFill>
              </a:rPr>
              <a:t>Dangerosité (scénarios 9 et 10)</a:t>
            </a:r>
          </a:p>
          <a:p>
            <a:pPr algn="l" eaLnBrk="1" hangingPunct="1">
              <a:lnSpc>
                <a:spcPct val="110000"/>
              </a:lnSpc>
              <a:spcBef>
                <a:spcPts val="1000"/>
              </a:spcBef>
              <a:buSzPct val="76000"/>
              <a:buFont typeface="Arial" charset="0"/>
              <a:buChar char="•"/>
            </a:pPr>
            <a:r>
              <a:rPr lang="fr-FR" altLang="fr-FR" sz="2800" dirty="0">
                <a:solidFill>
                  <a:schemeClr val="accent1"/>
                </a:solidFill>
              </a:rPr>
              <a:t>Publicité et déclarations publiques (scénario 11)</a:t>
            </a:r>
          </a:p>
          <a:p>
            <a:pPr algn="l" eaLnBrk="1" hangingPunct="1">
              <a:lnSpc>
                <a:spcPct val="110000"/>
              </a:lnSpc>
              <a:spcBef>
                <a:spcPts val="1000"/>
              </a:spcBef>
              <a:buSzPct val="76000"/>
              <a:buFont typeface="Arial" charset="0"/>
              <a:buChar char="•"/>
            </a:pPr>
            <a:r>
              <a:rPr lang="fr-FR" altLang="fr-FR" sz="2800" dirty="0">
                <a:solidFill>
                  <a:schemeClr val="accent1"/>
                </a:solidFill>
              </a:rPr>
              <a:t>Examen</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Espace réservé de la date 3"/>
          <p:cNvSpPr>
            <a:spLocks noGrp="1"/>
          </p:cNvSpPr>
          <p:nvPr>
            <p:ph type="dt" sz="half" idx="10"/>
          </p:nvPr>
        </p:nvSpPr>
        <p:spPr/>
        <p:txBody>
          <a:bodyPr/>
          <a:lstStyle/>
          <a:p>
            <a:fld id="{D03D6FCD-4D53-4F42-95B7-D677CCAF0ED9}" type="datetime1">
              <a:rPr lang="fr-CA" smtClean="0"/>
              <a:t>2020-12-05</a:t>
            </a:fld>
            <a:endParaRPr lang="fr-CA" dirty="0"/>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2</a:t>
            </a:fld>
            <a:endParaRPr lang="fr-CA" dirty="0"/>
          </a:p>
        </p:txBody>
      </p:sp>
      <p:sp>
        <p:nvSpPr>
          <p:cNvPr id="3" name="Espace réservé du pied de page 2"/>
          <p:cNvSpPr>
            <a:spLocks noGrp="1"/>
          </p:cNvSpPr>
          <p:nvPr>
            <p:ph type="ftr" sz="quarter" idx="11"/>
          </p:nvPr>
        </p:nvSpPr>
        <p:spPr/>
        <p:txBody>
          <a:bodyPr/>
          <a:lstStyle/>
          <a:p>
            <a:r>
              <a:rPr lang="fr-CA" dirty="0"/>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2640"/>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5488508"/>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re 1"/>
          <p:cNvSpPr>
            <a:spLocks noGrp="1"/>
          </p:cNvSpPr>
          <p:nvPr>
            <p:ph type="title"/>
          </p:nvPr>
        </p:nvSpPr>
        <p:spPr bwMode="auto">
          <a:xfrm>
            <a:off x="468313" y="0"/>
            <a:ext cx="8229600" cy="106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br>
              <a:rPr lang="fr-FR" altLang="fr-FR"/>
            </a:br>
            <a:r>
              <a:rPr lang="fr-FR" altLang="fr-FR" sz="3600" b="1">
                <a:solidFill>
                  <a:schemeClr val="accent1"/>
                </a:solidFill>
              </a:rPr>
              <a:t>Informations</a:t>
            </a:r>
            <a:br>
              <a:rPr lang="fr-FR" altLang="fr-FR" sz="3600" b="1">
                <a:solidFill>
                  <a:schemeClr val="accent1"/>
                </a:solidFill>
              </a:rPr>
            </a:br>
            <a:br>
              <a:rPr lang="fr-FR" altLang="fr-FR"/>
            </a:br>
            <a:endParaRPr lang="fr-FR" altLang="fr-FR" sz="3200">
              <a:solidFill>
                <a:srgbClr val="292929"/>
              </a:solidFill>
            </a:endParaRPr>
          </a:p>
        </p:txBody>
      </p:sp>
      <p:sp>
        <p:nvSpPr>
          <p:cNvPr id="54275" name="Espace réservé du contenu 2"/>
          <p:cNvSpPr>
            <a:spLocks noGrp="1"/>
          </p:cNvSpPr>
          <p:nvPr>
            <p:ph sz="quarter" idx="1"/>
          </p:nvPr>
        </p:nvSpPr>
        <p:spPr bwMode="auto">
          <a:xfrm>
            <a:off x="468313" y="1638512"/>
            <a:ext cx="8503920" cy="457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endParaRPr lang="fr-FR" altLang="fr-FR" sz="3300">
              <a:solidFill>
                <a:schemeClr val="accent1"/>
              </a:solidFill>
              <a:latin typeface="Cambria" charset="0"/>
            </a:endParaRPr>
          </a:p>
          <a:p>
            <a:pPr algn="l" eaLnBrk="1" hangingPunct="1"/>
            <a:r>
              <a:rPr lang="fr-FR" altLang="fr-FR" sz="3300">
                <a:solidFill>
                  <a:schemeClr val="accent1"/>
                </a:solidFill>
                <a:latin typeface="Cambria" charset="0"/>
              </a:rPr>
              <a:t>Deux types d</a:t>
            </a:r>
            <a:r>
              <a:rPr lang="fr-FR" altLang="fr-FR" sz="3300">
                <a:solidFill>
                  <a:schemeClr val="accent1"/>
                </a:solidFill>
              </a:rPr>
              <a:t>’</a:t>
            </a:r>
            <a:r>
              <a:rPr lang="fr-FR" altLang="fr-FR" sz="3300">
                <a:solidFill>
                  <a:schemeClr val="accent1"/>
                </a:solidFill>
                <a:latin typeface="Cambria" charset="0"/>
              </a:rPr>
              <a:t>informations:</a:t>
            </a:r>
          </a:p>
          <a:p>
            <a:pPr lvl="1" algn="l" eaLnBrk="1" hangingPunct="1">
              <a:buClr>
                <a:schemeClr val="accent1"/>
              </a:buClr>
            </a:pPr>
            <a:r>
              <a:rPr lang="fr-FR" altLang="fr-FR" sz="2800">
                <a:solidFill>
                  <a:schemeClr val="accent1"/>
                </a:solidFill>
                <a:latin typeface="Cambria" charset="0"/>
              </a:rPr>
              <a:t>Celles de nature factuelle</a:t>
            </a:r>
          </a:p>
          <a:p>
            <a:pPr lvl="1" algn="l" eaLnBrk="1" hangingPunct="1">
              <a:buClr>
                <a:schemeClr val="accent1"/>
              </a:buClr>
            </a:pPr>
            <a:r>
              <a:rPr lang="fr-FR" altLang="fr-FR" sz="2800">
                <a:solidFill>
                  <a:schemeClr val="accent1"/>
                </a:solidFill>
                <a:latin typeface="Cambria" charset="0"/>
              </a:rPr>
              <a:t>Celles d</a:t>
            </a:r>
            <a:r>
              <a:rPr lang="fr-FR" altLang="fr-FR" sz="2800">
                <a:solidFill>
                  <a:schemeClr val="accent1"/>
                </a:solidFill>
              </a:rPr>
              <a:t>é</a:t>
            </a:r>
            <a:r>
              <a:rPr lang="fr-FR" altLang="fr-FR" sz="2800">
                <a:solidFill>
                  <a:schemeClr val="accent1"/>
                </a:solidFill>
                <a:latin typeface="Cambria" charset="0"/>
              </a:rPr>
              <a:t>coulant de l</a:t>
            </a:r>
            <a:r>
              <a:rPr lang="fr-FR" altLang="fr-FR" sz="2800">
                <a:solidFill>
                  <a:schemeClr val="accent1"/>
                </a:solidFill>
              </a:rPr>
              <a:t>’</a:t>
            </a:r>
            <a:r>
              <a:rPr lang="fr-FR" altLang="fr-FR" sz="2800">
                <a:solidFill>
                  <a:schemeClr val="accent1"/>
                </a:solidFill>
                <a:latin typeface="Cambria" charset="0"/>
              </a:rPr>
              <a:t>exercice du jugement professionnel</a:t>
            </a:r>
          </a:p>
          <a:p>
            <a:pPr lvl="1" algn="l" eaLnBrk="1" hangingPunct="1">
              <a:buClr>
                <a:schemeClr val="accent1"/>
              </a:buClr>
            </a:pPr>
            <a:endParaRPr lang="fr-FR" altLang="fr-FR" sz="2800">
              <a:solidFill>
                <a:schemeClr val="accent1"/>
              </a:solidFill>
              <a:latin typeface="Cambria" charset="0"/>
            </a:endParaRPr>
          </a:p>
          <a:p>
            <a:pPr algn="l" eaLnBrk="1" hangingPunct="1"/>
            <a:r>
              <a:rPr lang="fr-FR" altLang="fr-FR" sz="3300">
                <a:solidFill>
                  <a:schemeClr val="accent1"/>
                </a:solidFill>
                <a:latin typeface="Cambria" charset="0"/>
              </a:rPr>
              <a:t>Exactitude et pertinence de l</a:t>
            </a:r>
            <a:r>
              <a:rPr lang="fr-FR" altLang="fr-FR" sz="3300">
                <a:solidFill>
                  <a:schemeClr val="accent1"/>
                </a:solidFill>
              </a:rPr>
              <a:t>’</a:t>
            </a:r>
            <a:r>
              <a:rPr lang="fr-FR" altLang="fr-FR" sz="3300">
                <a:solidFill>
                  <a:schemeClr val="accent1"/>
                </a:solidFill>
                <a:latin typeface="Cambria" charset="0"/>
              </a:rPr>
              <a:t>information (article 14 du Code de d</a:t>
            </a:r>
            <a:r>
              <a:rPr lang="fr-FR" altLang="fr-FR" sz="3300">
                <a:solidFill>
                  <a:schemeClr val="accent1"/>
                </a:solidFill>
              </a:rPr>
              <a:t>é</a:t>
            </a:r>
            <a:r>
              <a:rPr lang="fr-FR" altLang="fr-FR" sz="3300">
                <a:solidFill>
                  <a:schemeClr val="accent1"/>
                </a:solidFill>
                <a:latin typeface="Cambria" charset="0"/>
              </a:rPr>
              <a:t>ontologie)</a:t>
            </a:r>
          </a:p>
          <a:p>
            <a:pPr algn="l" eaLnBrk="1" hangingPunct="1"/>
            <a:endParaRPr lang="fr-FR" altLang="fr-FR">
              <a:solidFill>
                <a:schemeClr val="tx1"/>
              </a:solidFill>
            </a:endParaRPr>
          </a:p>
          <a:p>
            <a:pPr algn="l" eaLnBrk="1" hangingPunct="1"/>
            <a:endParaRPr lang="fr-FR" altLang="fr-FR" sz="2200">
              <a:solidFill>
                <a:schemeClr val="tx1"/>
              </a:solidFill>
            </a:endParaRPr>
          </a:p>
        </p:txBody>
      </p:sp>
      <p:sp>
        <p:nvSpPr>
          <p:cNvPr id="3" name="Espace réservé de la date 2"/>
          <p:cNvSpPr>
            <a:spLocks noGrp="1"/>
          </p:cNvSpPr>
          <p:nvPr>
            <p:ph type="dt" sz="half" idx="10"/>
          </p:nvPr>
        </p:nvSpPr>
        <p:spPr/>
        <p:txBody>
          <a:bodyPr/>
          <a:lstStyle/>
          <a:p>
            <a:fld id="{D6A3F17F-CFC4-4B4E-A6B4-B111AEE8E27C}"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20</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re 1"/>
          <p:cNvSpPr>
            <a:spLocks noGrp="1"/>
          </p:cNvSpPr>
          <p:nvPr>
            <p:ph type="title"/>
          </p:nvPr>
        </p:nvSpPr>
        <p:spPr bwMode="auto">
          <a:xfrm>
            <a:off x="468313" y="0"/>
            <a:ext cx="8229600" cy="106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br>
              <a:rPr lang="fr-FR" altLang="fr-FR"/>
            </a:br>
            <a:r>
              <a:rPr lang="fr-FR" altLang="fr-FR" sz="3600" b="1">
                <a:solidFill>
                  <a:schemeClr val="accent1"/>
                </a:solidFill>
              </a:rPr>
              <a:t>Informations obligatoires</a:t>
            </a:r>
            <a:br>
              <a:rPr lang="fr-FR" altLang="fr-FR" b="1">
                <a:solidFill>
                  <a:schemeClr val="accent1"/>
                </a:solidFill>
              </a:rPr>
            </a:br>
            <a:br>
              <a:rPr lang="fr-FR" altLang="fr-FR" b="1">
                <a:solidFill>
                  <a:schemeClr val="accent1"/>
                </a:solidFill>
              </a:rPr>
            </a:br>
            <a:endParaRPr lang="fr-FR" altLang="fr-FR" sz="3200" b="1">
              <a:solidFill>
                <a:schemeClr val="accent1"/>
              </a:solidFill>
            </a:endParaRPr>
          </a:p>
        </p:txBody>
      </p:sp>
      <p:sp>
        <p:nvSpPr>
          <p:cNvPr id="55299" name="Espace réservé du contenu 2"/>
          <p:cNvSpPr>
            <a:spLocks noGrp="1"/>
          </p:cNvSpPr>
          <p:nvPr>
            <p:ph sz="quarter" idx="1"/>
          </p:nvPr>
        </p:nvSpPr>
        <p:spPr bwMode="auto">
          <a:xfrm>
            <a:off x="334544" y="1427524"/>
            <a:ext cx="8503920" cy="49538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0" indent="0" algn="l" eaLnBrk="1" hangingPunct="1">
              <a:buNone/>
            </a:pPr>
            <a:r>
              <a:rPr lang="fr-FR" altLang="fr-FR" sz="1800" dirty="0">
                <a:solidFill>
                  <a:schemeClr val="accent1"/>
                </a:solidFill>
              </a:rPr>
              <a:t>Dr Jean Untel,  </a:t>
            </a:r>
            <a:r>
              <a:rPr lang="fr-FR" altLang="fr-FR" sz="1800" dirty="0" err="1">
                <a:solidFill>
                  <a:schemeClr val="accent1"/>
                </a:solidFill>
              </a:rPr>
              <a:t>Ph.D</a:t>
            </a:r>
            <a:r>
              <a:rPr lang="fr-FR" altLang="fr-FR" sz="1800" dirty="0">
                <a:solidFill>
                  <a:schemeClr val="accent1"/>
                </a:solidFill>
              </a:rPr>
              <a:t>. psychologue.</a:t>
            </a:r>
          </a:p>
          <a:p>
            <a:pPr marL="0" indent="0" algn="l" eaLnBrk="1" hangingPunct="1">
              <a:buNone/>
            </a:pPr>
            <a:r>
              <a:rPr lang="fr-FR" altLang="fr-FR" sz="1800" b="1" dirty="0">
                <a:solidFill>
                  <a:schemeClr val="accent1"/>
                </a:solidFill>
              </a:rPr>
              <a:t>Nom: ____________  Prénom:_____________ Sexe:_________</a:t>
            </a:r>
          </a:p>
          <a:p>
            <a:pPr marL="0" indent="0" algn="l" eaLnBrk="1" hangingPunct="1">
              <a:buNone/>
            </a:pPr>
            <a:r>
              <a:rPr lang="fr-FR" altLang="fr-FR" sz="1800" b="1" dirty="0">
                <a:solidFill>
                  <a:schemeClr val="accent1"/>
                </a:solidFill>
              </a:rPr>
              <a:t>Date de naissance:</a:t>
            </a:r>
          </a:p>
          <a:p>
            <a:pPr marL="0" indent="0" algn="l" eaLnBrk="1" hangingPunct="1">
              <a:buNone/>
            </a:pPr>
            <a:r>
              <a:rPr lang="fr-FR" altLang="fr-FR" sz="1800" b="1" dirty="0">
                <a:solidFill>
                  <a:schemeClr val="accent1"/>
                </a:solidFill>
              </a:rPr>
              <a:t>Adresse:</a:t>
            </a:r>
          </a:p>
          <a:p>
            <a:pPr marL="0" indent="0" algn="l" eaLnBrk="1" hangingPunct="1">
              <a:buNone/>
            </a:pPr>
            <a:r>
              <a:rPr lang="fr-FR" altLang="fr-FR" sz="1800" b="1" dirty="0">
                <a:solidFill>
                  <a:schemeClr val="accent1"/>
                </a:solidFill>
              </a:rPr>
              <a:t>Nos de téléphone:</a:t>
            </a:r>
          </a:p>
          <a:p>
            <a:pPr marL="0" indent="0" algn="l" eaLnBrk="1" hangingPunct="1">
              <a:buNone/>
            </a:pPr>
            <a:r>
              <a:rPr lang="fr-FR" altLang="fr-FR" sz="1800" b="1" dirty="0">
                <a:solidFill>
                  <a:schemeClr val="accent1"/>
                </a:solidFill>
              </a:rPr>
              <a:t>Date d’ouverture du dossier:</a:t>
            </a:r>
          </a:p>
          <a:p>
            <a:pPr marL="0" indent="0" algn="l" eaLnBrk="1" hangingPunct="1">
              <a:buNone/>
            </a:pPr>
            <a:endParaRPr lang="fr-FR" altLang="fr-FR" sz="1800" b="1" dirty="0">
              <a:solidFill>
                <a:schemeClr val="accent1"/>
              </a:solidFill>
            </a:endParaRPr>
          </a:p>
          <a:p>
            <a:pPr marL="0" indent="0" algn="l" eaLnBrk="1" hangingPunct="1">
              <a:buNone/>
            </a:pPr>
            <a:r>
              <a:rPr lang="fr-FR" altLang="fr-FR" sz="1800" b="1" dirty="0">
                <a:solidFill>
                  <a:schemeClr val="accent1"/>
                </a:solidFill>
              </a:rPr>
              <a:t>Motif de consultation:__________________________________________________________</a:t>
            </a:r>
          </a:p>
          <a:p>
            <a:pPr marL="0" indent="0" algn="l" eaLnBrk="1" hangingPunct="1">
              <a:buNone/>
            </a:pPr>
            <a:r>
              <a:rPr lang="fr-FR" altLang="fr-FR" sz="1800" b="1" dirty="0">
                <a:solidFill>
                  <a:schemeClr val="accent1"/>
                </a:solidFill>
              </a:rPr>
              <a:t>_____________________________________________________________________</a:t>
            </a:r>
          </a:p>
          <a:p>
            <a:pPr marL="0" indent="0" algn="l" eaLnBrk="1" hangingPunct="1">
              <a:buNone/>
            </a:pPr>
            <a:r>
              <a:rPr lang="fr-FR" altLang="fr-FR" sz="1800" b="1" dirty="0">
                <a:solidFill>
                  <a:schemeClr val="accent1"/>
                </a:solidFill>
              </a:rPr>
              <a:t>Conclusion ou diagnostic psychologique:____________________________________</a:t>
            </a:r>
          </a:p>
          <a:p>
            <a:pPr marL="0" indent="0" algn="l" eaLnBrk="1" hangingPunct="1">
              <a:buNone/>
            </a:pPr>
            <a:r>
              <a:rPr lang="fr-FR" altLang="fr-FR" sz="1800" b="1" dirty="0">
                <a:solidFill>
                  <a:schemeClr val="accent1"/>
                </a:solidFill>
              </a:rPr>
              <a:t>_____________________________________________________________________</a:t>
            </a:r>
          </a:p>
          <a:p>
            <a:pPr marL="0" indent="0" algn="l" eaLnBrk="1" hangingPunct="1">
              <a:buNone/>
            </a:pPr>
            <a:r>
              <a:rPr lang="fr-FR" altLang="fr-FR" sz="1800" b="1" dirty="0">
                <a:solidFill>
                  <a:schemeClr val="accent1"/>
                </a:solidFill>
              </a:rPr>
              <a:t>Recommandations/Interventions:_________________________________________</a:t>
            </a:r>
            <a:endParaRPr lang="fr-FR" altLang="fr-FR" sz="1800" dirty="0">
              <a:solidFill>
                <a:schemeClr val="tx1"/>
              </a:solidFill>
            </a:endParaRPr>
          </a:p>
          <a:p>
            <a:pPr marL="0" indent="0" algn="l" eaLnBrk="1" hangingPunct="1">
              <a:buNone/>
            </a:pPr>
            <a:r>
              <a:rPr lang="fr-FR" altLang="fr-FR" sz="1800" b="1" dirty="0">
                <a:solidFill>
                  <a:schemeClr val="accent1"/>
                </a:solidFill>
              </a:rPr>
              <a:t>________________________________________Signature:_____________________</a:t>
            </a:r>
          </a:p>
        </p:txBody>
      </p:sp>
      <p:sp>
        <p:nvSpPr>
          <p:cNvPr id="3" name="Espace réservé de la date 2"/>
          <p:cNvSpPr>
            <a:spLocks noGrp="1"/>
          </p:cNvSpPr>
          <p:nvPr>
            <p:ph type="dt" sz="half" idx="10"/>
          </p:nvPr>
        </p:nvSpPr>
        <p:spPr/>
        <p:txBody>
          <a:bodyPr/>
          <a:lstStyle/>
          <a:p>
            <a:fld id="{BA5CF428-9132-1D40-AF70-BBA921DBA764}"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21</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re 1"/>
          <p:cNvSpPr>
            <a:spLocks noGrp="1"/>
          </p:cNvSpPr>
          <p:nvPr>
            <p:ph type="title"/>
          </p:nvPr>
        </p:nvSpPr>
        <p:spPr>
          <a:xfrm>
            <a:off x="468313" y="0"/>
            <a:ext cx="8229600" cy="849313"/>
          </a:xfrm>
        </p:spPr>
        <p:txBody>
          <a:bodyPr>
            <a:normAutofit fontScale="90000"/>
          </a:bodyPr>
          <a:lstStyle/>
          <a:p>
            <a:pPr eaLnBrk="1" hangingPunct="1">
              <a:defRPr/>
            </a:pPr>
            <a:br>
              <a:rPr lang="fr-CA" sz="3200" b="1">
                <a:solidFill>
                  <a:schemeClr val="tx2">
                    <a:lumMod val="50000"/>
                  </a:schemeClr>
                </a:solidFill>
                <a:latin typeface="Cambria" pitchFamily="18" charset="0"/>
              </a:rPr>
            </a:br>
            <a:r>
              <a:rPr lang="fr-CA" sz="3600" b="1">
                <a:solidFill>
                  <a:schemeClr val="accent1"/>
                </a:solidFill>
                <a:latin typeface="Cambria" pitchFamily="18" charset="0"/>
              </a:rPr>
              <a:t>Suite</a:t>
            </a:r>
          </a:p>
        </p:txBody>
      </p:sp>
      <p:sp>
        <p:nvSpPr>
          <p:cNvPr id="56323" name="Espace réservé du contenu 3"/>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l" eaLnBrk="1" hangingPunct="1">
              <a:buNone/>
            </a:pPr>
            <a:r>
              <a:rPr lang="fr-FR" altLang="fr-FR" sz="2800">
                <a:solidFill>
                  <a:schemeClr val="accent1"/>
                </a:solidFill>
              </a:rPr>
              <a:t>Nom du client</a:t>
            </a:r>
          </a:p>
          <a:p>
            <a:pPr marL="0" indent="0" algn="l" eaLnBrk="1" hangingPunct="1">
              <a:buNone/>
            </a:pPr>
            <a:r>
              <a:rPr lang="fr-FR" altLang="fr-FR" sz="2800">
                <a:solidFill>
                  <a:schemeClr val="accent1"/>
                </a:solidFill>
              </a:rPr>
              <a:t>Date/ service rendu/ _____________________________________________________________________________________________________________________________________________________________________Signature, psychologue</a:t>
            </a:r>
          </a:p>
          <a:p>
            <a:pPr marL="0" indent="0" algn="l" eaLnBrk="1" hangingPunct="1">
              <a:buNone/>
            </a:pPr>
            <a:r>
              <a:rPr lang="fr-FR" altLang="fr-FR" sz="2800">
                <a:solidFill>
                  <a:schemeClr val="accent1"/>
                </a:solidFill>
              </a:rPr>
              <a:t>Date / service rendu/ __________________________________________________________________________________________________________Signature, psychologue</a:t>
            </a:r>
          </a:p>
        </p:txBody>
      </p:sp>
      <p:sp>
        <p:nvSpPr>
          <p:cNvPr id="2" name="Espace réservé de la date 1"/>
          <p:cNvSpPr>
            <a:spLocks noGrp="1"/>
          </p:cNvSpPr>
          <p:nvPr>
            <p:ph type="dt" sz="half" idx="10"/>
          </p:nvPr>
        </p:nvSpPr>
        <p:spPr/>
        <p:txBody>
          <a:bodyPr/>
          <a:lstStyle/>
          <a:p>
            <a:fld id="{91812B33-BD18-8946-8FCC-9633D46787EF}"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Espace réservé du numéro de diapositive 3"/>
          <p:cNvSpPr>
            <a:spLocks noGrp="1"/>
          </p:cNvSpPr>
          <p:nvPr>
            <p:ph type="sldNum" sz="quarter" idx="12"/>
          </p:nvPr>
        </p:nvSpPr>
        <p:spPr/>
        <p:txBody>
          <a:bodyPr/>
          <a:lstStyle/>
          <a:p>
            <a:fld id="{895E5666-8F05-4B15-8650-1A6B9E294892}" type="slidenum">
              <a:rPr lang="fr-CA" smtClean="0"/>
              <a:t>22</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re 4"/>
          <p:cNvSpPr>
            <a:spLocks noGrp="1"/>
          </p:cNvSpPr>
          <p:nvPr>
            <p:ph type="title"/>
          </p:nvPr>
        </p:nvSpPr>
        <p:spPr bwMode="auto">
          <a:xfrm>
            <a:off x="457200" y="274638"/>
            <a:ext cx="8229600" cy="7778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fr-FR" altLang="fr-FR" sz="3200" b="1">
                <a:solidFill>
                  <a:schemeClr val="accent1"/>
                </a:solidFill>
              </a:rPr>
              <a:t>Notes d’évolution</a:t>
            </a:r>
            <a:br>
              <a:rPr lang="fr-FR" altLang="fr-FR" sz="3200" b="1">
                <a:solidFill>
                  <a:schemeClr val="accent1"/>
                </a:solidFill>
              </a:rPr>
            </a:br>
            <a:endParaRPr lang="fr-FR" altLang="fr-FR" sz="3200" b="1">
              <a:solidFill>
                <a:schemeClr val="accent1"/>
              </a:solidFill>
            </a:endParaRPr>
          </a:p>
        </p:txBody>
      </p:sp>
      <p:sp>
        <p:nvSpPr>
          <p:cNvPr id="57347" name="Espace réservé du contenu 4"/>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730250" lvl="1" algn="l" eaLnBrk="1" hangingPunct="1">
              <a:buClr>
                <a:schemeClr val="accent1"/>
              </a:buClr>
              <a:buFont typeface="Georgia" charset="0"/>
              <a:buAutoNum type="arabicPeriod"/>
            </a:pPr>
            <a:endParaRPr lang="fr-FR" altLang="fr-FR" sz="3200">
              <a:solidFill>
                <a:schemeClr val="accent1"/>
              </a:solidFill>
            </a:endParaRPr>
          </a:p>
          <a:p>
            <a:pPr marL="730250" lvl="1" algn="l" eaLnBrk="1" hangingPunct="1">
              <a:buClr>
                <a:schemeClr val="accent1"/>
              </a:buClr>
              <a:buFont typeface="Georgia" charset="0"/>
              <a:buAutoNum type="arabicPeriod"/>
            </a:pPr>
            <a:r>
              <a:rPr lang="fr-FR" altLang="fr-FR" sz="3200">
                <a:solidFill>
                  <a:schemeClr val="accent1"/>
                </a:solidFill>
              </a:rPr>
              <a:t>Résumé des thèmes abordés</a:t>
            </a:r>
          </a:p>
          <a:p>
            <a:pPr marL="730250" lvl="1" algn="l" eaLnBrk="1" hangingPunct="1">
              <a:buClr>
                <a:schemeClr val="accent1"/>
              </a:buClr>
              <a:buFont typeface="Georgia" charset="0"/>
              <a:buAutoNum type="arabicPeriod"/>
            </a:pPr>
            <a:r>
              <a:rPr lang="fr-FR" altLang="fr-FR" sz="3200">
                <a:solidFill>
                  <a:schemeClr val="accent1"/>
                </a:solidFill>
              </a:rPr>
              <a:t>Résumé des interventions</a:t>
            </a:r>
          </a:p>
          <a:p>
            <a:pPr marL="730250" lvl="1" algn="l" eaLnBrk="1" hangingPunct="1">
              <a:buClr>
                <a:schemeClr val="accent1"/>
              </a:buClr>
              <a:buFont typeface="Georgia" charset="0"/>
              <a:buAutoNum type="arabicPeriod"/>
            </a:pPr>
            <a:r>
              <a:rPr lang="fr-FR" altLang="fr-FR" sz="3200">
                <a:solidFill>
                  <a:schemeClr val="accent1"/>
                </a:solidFill>
              </a:rPr>
              <a:t>Évolution </a:t>
            </a:r>
          </a:p>
          <a:p>
            <a:pPr marL="730250" lvl="1" algn="l" eaLnBrk="1" hangingPunct="1">
              <a:buClr>
                <a:schemeClr val="accent1"/>
              </a:buClr>
              <a:buFont typeface="Georgia" charset="0"/>
              <a:buAutoNum type="arabicPeriod"/>
            </a:pPr>
            <a:r>
              <a:rPr lang="fr-FR" altLang="fr-FR" sz="3200">
                <a:solidFill>
                  <a:schemeClr val="accent1"/>
                </a:solidFill>
              </a:rPr>
              <a:t>Interprétations validées et accessibles</a:t>
            </a:r>
          </a:p>
          <a:p>
            <a:pPr marL="730250" lvl="1" algn="l" eaLnBrk="1" hangingPunct="1">
              <a:buClr>
                <a:schemeClr val="accent1"/>
              </a:buClr>
              <a:buFont typeface="Georgia" charset="0"/>
              <a:buAutoNum type="arabicPeriod"/>
            </a:pPr>
            <a:r>
              <a:rPr lang="fr-FR" altLang="fr-FR" sz="3200">
                <a:solidFill>
                  <a:schemeClr val="accent1"/>
                </a:solidFill>
              </a:rPr>
              <a:t>Données théoriques accessibles, s’il y a lieu</a:t>
            </a:r>
          </a:p>
          <a:p>
            <a:pPr algn="l" eaLnBrk="1" hangingPunct="1"/>
            <a:endParaRPr lang="fr-FR" altLang="fr-FR" sz="3200">
              <a:solidFill>
                <a:schemeClr val="accent1"/>
              </a:solidFill>
            </a:endParaRPr>
          </a:p>
        </p:txBody>
      </p:sp>
      <p:sp>
        <p:nvSpPr>
          <p:cNvPr id="3" name="Espace réservé de la date 2"/>
          <p:cNvSpPr>
            <a:spLocks noGrp="1"/>
          </p:cNvSpPr>
          <p:nvPr>
            <p:ph type="dt" sz="half" idx="10"/>
          </p:nvPr>
        </p:nvSpPr>
        <p:spPr/>
        <p:txBody>
          <a:bodyPr/>
          <a:lstStyle/>
          <a:p>
            <a:fld id="{5A1BC8EF-106D-A74D-89E5-FB5F01F425A1}"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23</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re 2"/>
          <p:cNvSpPr>
            <a:spLocks noGrp="1"/>
          </p:cNvSpPr>
          <p:nvPr>
            <p:ph type="title"/>
          </p:nvPr>
        </p:nvSpPr>
        <p:spPr bwMode="auto">
          <a:xfrm>
            <a:off x="438912" y="460576"/>
            <a:ext cx="8229600" cy="8493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r-FR" altLang="fr-FR" sz="3200" b="1">
                <a:solidFill>
                  <a:schemeClr val="accent1"/>
                </a:solidFill>
              </a:rPr>
              <a:t>Note ou rapport?</a:t>
            </a:r>
          </a:p>
        </p:txBody>
      </p:sp>
      <p:sp>
        <p:nvSpPr>
          <p:cNvPr id="58371" name="Espace réservé du contenu 1"/>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algn="l" eaLnBrk="1" hangingPunct="1"/>
            <a:endParaRPr lang="fr-FR" altLang="fr-FR" sz="2800" dirty="0">
              <a:solidFill>
                <a:schemeClr val="tx1"/>
              </a:solidFill>
            </a:endParaRPr>
          </a:p>
          <a:p>
            <a:pPr algn="l" eaLnBrk="1" hangingPunct="1"/>
            <a:r>
              <a:rPr lang="fr-FR" altLang="fr-FR" sz="3200" dirty="0">
                <a:solidFill>
                  <a:schemeClr val="accent1"/>
                </a:solidFill>
              </a:rPr>
              <a:t>Les premières notes d’évolution rendent compte de l’évaluation de la demande. La nécessité d’en faire un rapport proprement dit dépend du mandat</a:t>
            </a:r>
          </a:p>
          <a:p>
            <a:pPr algn="l" eaLnBrk="1" hangingPunct="1"/>
            <a:endParaRPr lang="fr-FR" altLang="fr-FR" sz="3200" dirty="0">
              <a:solidFill>
                <a:schemeClr val="accent1"/>
              </a:solidFill>
            </a:endParaRPr>
          </a:p>
          <a:p>
            <a:r>
              <a:rPr lang="fr-FR" altLang="fr-FR" sz="3200" dirty="0">
                <a:solidFill>
                  <a:schemeClr val="accent1"/>
                </a:solidFill>
              </a:rPr>
              <a:t>Quand le mandat exige de faire un rapport de notre évaluation, on fait une brève note d’évolution référant au rapport</a:t>
            </a:r>
          </a:p>
          <a:p>
            <a:pPr algn="l" eaLnBrk="1" hangingPunct="1"/>
            <a:endParaRPr lang="fr-FR" altLang="fr-FR" sz="3200" dirty="0">
              <a:solidFill>
                <a:schemeClr val="accent1"/>
              </a:solidFill>
            </a:endParaRPr>
          </a:p>
        </p:txBody>
      </p:sp>
      <p:sp>
        <p:nvSpPr>
          <p:cNvPr id="3" name="Espace réservé de la date 2"/>
          <p:cNvSpPr>
            <a:spLocks noGrp="1"/>
          </p:cNvSpPr>
          <p:nvPr>
            <p:ph type="dt" sz="half" idx="10"/>
          </p:nvPr>
        </p:nvSpPr>
        <p:spPr/>
        <p:txBody>
          <a:bodyPr/>
          <a:lstStyle/>
          <a:p>
            <a:fld id="{69618B31-E0BD-4840-AF1E-E5A422F12F1C}"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24</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re 1"/>
          <p:cNvSpPr>
            <a:spLocks noGrp="1"/>
          </p:cNvSpPr>
          <p:nvPr>
            <p:ph type="title"/>
          </p:nvPr>
        </p:nvSpPr>
        <p:spPr bwMode="auto">
          <a:xfrm>
            <a:off x="438912" y="479029"/>
            <a:ext cx="8229600" cy="7778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r-FR" altLang="fr-FR" sz="3200" b="1">
                <a:solidFill>
                  <a:schemeClr val="accent1"/>
                </a:solidFill>
                <a:latin typeface="Cambria" charset="0"/>
              </a:rPr>
              <a:t>Modalit</a:t>
            </a:r>
            <a:r>
              <a:rPr lang="fr-FR" altLang="fr-FR" sz="3200" b="1">
                <a:solidFill>
                  <a:schemeClr val="accent1"/>
                </a:solidFill>
              </a:rPr>
              <a:t>é</a:t>
            </a:r>
            <a:r>
              <a:rPr lang="fr-FR" altLang="fr-FR" sz="3200" b="1">
                <a:solidFill>
                  <a:schemeClr val="accent1"/>
                </a:solidFill>
                <a:latin typeface="Cambria" charset="0"/>
              </a:rPr>
              <a:t>s r</a:t>
            </a:r>
            <a:r>
              <a:rPr lang="fr-FR" altLang="fr-FR" sz="3200" b="1">
                <a:solidFill>
                  <a:schemeClr val="accent1"/>
                </a:solidFill>
              </a:rPr>
              <a:t>é</a:t>
            </a:r>
            <a:r>
              <a:rPr lang="fr-FR" altLang="fr-FR" sz="3200" b="1">
                <a:solidFill>
                  <a:schemeClr val="accent1"/>
                </a:solidFill>
                <a:latin typeface="Cambria" charset="0"/>
              </a:rPr>
              <a:t>dactionnelles</a:t>
            </a:r>
          </a:p>
        </p:txBody>
      </p:sp>
      <p:sp>
        <p:nvSpPr>
          <p:cNvPr id="59395" name="Espace réservé du contenu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algn="l" eaLnBrk="1" hangingPunct="1"/>
            <a:r>
              <a:rPr lang="fr-FR" altLang="fr-FR" sz="2800">
                <a:solidFill>
                  <a:schemeClr val="accent1"/>
                </a:solidFill>
              </a:rPr>
              <a:t>Identité du client sur chaque page</a:t>
            </a:r>
          </a:p>
          <a:p>
            <a:pPr algn="l" eaLnBrk="1" hangingPunct="1"/>
            <a:r>
              <a:rPr lang="fr-FR" altLang="fr-FR" sz="2800">
                <a:solidFill>
                  <a:schemeClr val="accent1"/>
                </a:solidFill>
              </a:rPr>
              <a:t>Dates</a:t>
            </a:r>
          </a:p>
          <a:p>
            <a:pPr algn="l" eaLnBrk="1" hangingPunct="1"/>
            <a:r>
              <a:rPr lang="fr-FR" altLang="fr-FR" sz="2800">
                <a:solidFill>
                  <a:schemeClr val="accent1"/>
                </a:solidFill>
              </a:rPr>
              <a:t>Abréviations et symboles reconnus</a:t>
            </a:r>
          </a:p>
          <a:p>
            <a:pPr algn="l" eaLnBrk="1" hangingPunct="1"/>
            <a:r>
              <a:rPr lang="fr-FR" altLang="fr-FR" sz="2800">
                <a:solidFill>
                  <a:schemeClr val="accent1"/>
                </a:solidFill>
              </a:rPr>
              <a:t>Signature + titre</a:t>
            </a:r>
          </a:p>
          <a:p>
            <a:pPr algn="l" eaLnBrk="1" hangingPunct="1"/>
            <a:r>
              <a:rPr lang="fr-FR" altLang="fr-FR" sz="2800">
                <a:solidFill>
                  <a:schemeClr val="accent1"/>
                </a:solidFill>
              </a:rPr>
              <a:t>Notes manuscrites: </a:t>
            </a:r>
          </a:p>
          <a:p>
            <a:pPr lvl="1" algn="l" eaLnBrk="1" hangingPunct="1">
              <a:buClr>
                <a:schemeClr val="accent1"/>
              </a:buClr>
            </a:pPr>
            <a:r>
              <a:rPr lang="fr-FR" altLang="fr-FR" sz="2800">
                <a:solidFill>
                  <a:schemeClr val="accent1"/>
                </a:solidFill>
              </a:rPr>
              <a:t>À l’encre</a:t>
            </a:r>
          </a:p>
          <a:p>
            <a:pPr lvl="1" algn="l" eaLnBrk="1" hangingPunct="1">
              <a:buClr>
                <a:schemeClr val="accent1"/>
              </a:buClr>
            </a:pPr>
            <a:r>
              <a:rPr lang="fr-FR" altLang="fr-FR" sz="2800">
                <a:solidFill>
                  <a:schemeClr val="accent1"/>
                </a:solidFill>
              </a:rPr>
              <a:t>Laisser voir les corrections</a:t>
            </a:r>
          </a:p>
          <a:p>
            <a:pPr lvl="1" algn="l" eaLnBrk="1" hangingPunct="1">
              <a:buClr>
                <a:schemeClr val="accent1"/>
              </a:buClr>
            </a:pPr>
            <a:r>
              <a:rPr lang="fr-FR" altLang="fr-FR" sz="2800">
                <a:solidFill>
                  <a:schemeClr val="accent1"/>
                </a:solidFill>
              </a:rPr>
              <a:t>Ne pas faire d’ajouts entre les lignes</a:t>
            </a:r>
          </a:p>
          <a:p>
            <a:pPr lvl="1" algn="l" eaLnBrk="1" hangingPunct="1">
              <a:buClr>
                <a:schemeClr val="accent1"/>
              </a:buClr>
            </a:pPr>
            <a:r>
              <a:rPr lang="fr-FR" altLang="fr-FR" sz="2800">
                <a:solidFill>
                  <a:schemeClr val="accent1"/>
                </a:solidFill>
              </a:rPr>
              <a:t>Ne pas laisser d’espace vide</a:t>
            </a:r>
          </a:p>
          <a:p>
            <a:pPr algn="l" eaLnBrk="1" hangingPunct="1"/>
            <a:endParaRPr lang="fr-FR" altLang="fr-FR" sz="2800">
              <a:solidFill>
                <a:schemeClr val="accent1"/>
              </a:solidFill>
            </a:endParaRPr>
          </a:p>
        </p:txBody>
      </p:sp>
      <p:sp>
        <p:nvSpPr>
          <p:cNvPr id="3" name="Espace réservé de la date 2"/>
          <p:cNvSpPr>
            <a:spLocks noGrp="1"/>
          </p:cNvSpPr>
          <p:nvPr>
            <p:ph type="dt" sz="half" idx="10"/>
          </p:nvPr>
        </p:nvSpPr>
        <p:spPr/>
        <p:txBody>
          <a:bodyPr/>
          <a:lstStyle/>
          <a:p>
            <a:fld id="{FB4DD27E-3D9A-DE44-9F33-89068C8346A1}"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25</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
          <p:cNvSpPr>
            <a:spLocks noGrp="1"/>
          </p:cNvSpPr>
          <p:nvPr>
            <p:ph type="title"/>
          </p:nvPr>
        </p:nvSpPr>
        <p:spPr bwMode="auto">
          <a:xfrm>
            <a:off x="475488" y="-14630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eaLnBrk="1" hangingPunct="1"/>
            <a:r>
              <a:rPr lang="fr-FR" altLang="fr-FR" sz="3200" b="1">
                <a:solidFill>
                  <a:schemeClr val="accent1"/>
                </a:solidFill>
              </a:rPr>
              <a:t>Le préjudice</a:t>
            </a:r>
          </a:p>
        </p:txBody>
      </p:sp>
      <p:sp>
        <p:nvSpPr>
          <p:cNvPr id="60419"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fontScale="92500" lnSpcReduction="20000"/>
          </a:bodyPr>
          <a:lstStyle/>
          <a:p>
            <a:pPr marL="0" indent="0" algn="l" eaLnBrk="1" hangingPunct="1">
              <a:buNone/>
            </a:pPr>
            <a:r>
              <a:rPr lang="fr-FR" altLang="fr-FR" sz="3000" b="1" i="1" dirty="0">
                <a:solidFill>
                  <a:schemeClr val="accent1"/>
                </a:solidFill>
              </a:rPr>
              <a:t>Code de déontologie</a:t>
            </a:r>
          </a:p>
          <a:p>
            <a:pPr marL="0" indent="0" algn="l" eaLnBrk="1" hangingPunct="1">
              <a:buNone/>
            </a:pPr>
            <a:endParaRPr lang="fr-FR" altLang="fr-FR" sz="2400" b="1" i="1" dirty="0">
              <a:solidFill>
                <a:schemeClr val="accent1"/>
              </a:solidFill>
            </a:endParaRPr>
          </a:p>
          <a:p>
            <a:pPr marL="0" indent="0" algn="l" eaLnBrk="1" hangingPunct="1">
              <a:buNone/>
            </a:pPr>
            <a:r>
              <a:rPr lang="fr-FR" altLang="fr-FR" sz="2400" b="1" dirty="0">
                <a:solidFill>
                  <a:schemeClr val="accent1"/>
                </a:solidFill>
              </a:rPr>
              <a:t>Article 51</a:t>
            </a:r>
            <a:r>
              <a:rPr lang="fr-FR" altLang="fr-FR" sz="2400" dirty="0">
                <a:solidFill>
                  <a:schemeClr val="accent1"/>
                </a:solidFill>
              </a:rPr>
              <a:t>: </a:t>
            </a:r>
          </a:p>
          <a:p>
            <a:pPr marL="0" indent="0" algn="l" eaLnBrk="1" hangingPunct="1">
              <a:buNone/>
            </a:pPr>
            <a:r>
              <a:rPr lang="fr-FR" altLang="fr-FR" sz="2400" i="1" dirty="0">
                <a:solidFill>
                  <a:schemeClr val="accent1"/>
                </a:solidFill>
              </a:rPr>
              <a:t>Dans tout rapport psychologique, écrit ou verbal, le psychologue s’en tient à son interprétation du matériel psychologique et aux conclusions qu’il en tire.</a:t>
            </a:r>
          </a:p>
          <a:p>
            <a:pPr marL="0" indent="0" algn="l" eaLnBrk="1" hangingPunct="1">
              <a:buNone/>
            </a:pPr>
            <a:endParaRPr lang="fr-FR" altLang="fr-FR" sz="2400" i="1" dirty="0">
              <a:solidFill>
                <a:schemeClr val="accent1"/>
              </a:solidFill>
            </a:endParaRPr>
          </a:p>
          <a:p>
            <a:pPr algn="l" eaLnBrk="1" hangingPunct="1"/>
            <a:r>
              <a:rPr lang="fr-FR" altLang="fr-FR" sz="2400" dirty="0">
                <a:solidFill>
                  <a:schemeClr val="accent1"/>
                </a:solidFill>
              </a:rPr>
              <a:t>Informations non vérifiées peuvent être mal interprétées: se limiter en fonction du mandat des recommandations et des éléments pertinents</a:t>
            </a:r>
          </a:p>
          <a:p>
            <a:pPr algn="l" eaLnBrk="1" hangingPunct="1"/>
            <a:endParaRPr lang="fr-FR" altLang="fr-FR" sz="2400" dirty="0">
              <a:solidFill>
                <a:schemeClr val="accent1"/>
              </a:solidFill>
            </a:endParaRPr>
          </a:p>
          <a:p>
            <a:pPr algn="l" eaLnBrk="1" hangingPunct="1"/>
            <a:r>
              <a:rPr lang="fr-FR" altLang="fr-FR" sz="2400" dirty="0">
                <a:solidFill>
                  <a:schemeClr val="accent1"/>
                </a:solidFill>
              </a:rPr>
              <a:t>Lecteur-client</a:t>
            </a:r>
          </a:p>
          <a:p>
            <a:pPr algn="l" eaLnBrk="1" hangingPunct="1"/>
            <a:r>
              <a:rPr lang="fr-FR" altLang="fr-FR" sz="2400" dirty="0">
                <a:solidFill>
                  <a:schemeClr val="accent1"/>
                </a:solidFill>
              </a:rPr>
              <a:t>Lecteur-tiers (éviter généralisations)</a:t>
            </a:r>
          </a:p>
          <a:p>
            <a:pPr algn="l" eaLnBrk="1" hangingPunct="1"/>
            <a:r>
              <a:rPr lang="fr-FR" altLang="fr-FR" sz="2400" dirty="0">
                <a:solidFill>
                  <a:schemeClr val="accent1"/>
                </a:solidFill>
              </a:rPr>
              <a:t>Rédiger en fonction du destinataire</a:t>
            </a:r>
          </a:p>
        </p:txBody>
      </p:sp>
      <p:sp>
        <p:nvSpPr>
          <p:cNvPr id="3" name="Espace réservé de la date 2"/>
          <p:cNvSpPr>
            <a:spLocks noGrp="1"/>
          </p:cNvSpPr>
          <p:nvPr>
            <p:ph type="dt" sz="half" idx="10"/>
          </p:nvPr>
        </p:nvSpPr>
        <p:spPr/>
        <p:txBody>
          <a:bodyPr/>
          <a:lstStyle/>
          <a:p>
            <a:fld id="{4CCF8493-812F-B542-BF07-06003FF2F324}"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26</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
          <p:cNvSpPr>
            <a:spLocks noGrp="1"/>
          </p:cNvSpPr>
          <p:nvPr>
            <p:ph type="title"/>
          </p:nvPr>
        </p:nvSpPr>
        <p:spPr bwMode="auto">
          <a:xfrm>
            <a:off x="438912" y="-175979"/>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eaLnBrk="1" hangingPunct="1"/>
            <a:r>
              <a:rPr lang="fr-FR" altLang="fr-FR" sz="3200" b="1">
                <a:solidFill>
                  <a:schemeClr val="accent1"/>
                </a:solidFill>
              </a:rPr>
              <a:t>Le préjudice</a:t>
            </a:r>
          </a:p>
        </p:txBody>
      </p:sp>
      <p:sp>
        <p:nvSpPr>
          <p:cNvPr id="61443"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a:bodyPr>
          <a:lstStyle/>
          <a:p>
            <a:pPr algn="l" eaLnBrk="1" hangingPunct="1"/>
            <a:endParaRPr lang="fr-FR" altLang="fr-FR" sz="3200" dirty="0">
              <a:solidFill>
                <a:schemeClr val="accent1"/>
              </a:solidFill>
            </a:endParaRPr>
          </a:p>
          <a:p>
            <a:pPr algn="l" eaLnBrk="1" hangingPunct="1"/>
            <a:r>
              <a:rPr lang="fr-FR" altLang="fr-FR" sz="3200" dirty="0">
                <a:solidFill>
                  <a:schemeClr val="accent1"/>
                </a:solidFill>
              </a:rPr>
              <a:t>Ne consigner au dossier (rapport ou notes d’évolution) que des données interprétées</a:t>
            </a:r>
          </a:p>
          <a:p>
            <a:pPr algn="l" eaLnBrk="1" hangingPunct="1"/>
            <a:endParaRPr lang="fr-FR" altLang="fr-FR" sz="3200" dirty="0">
              <a:solidFill>
                <a:schemeClr val="accent1"/>
              </a:solidFill>
            </a:endParaRPr>
          </a:p>
          <a:p>
            <a:pPr algn="l" eaLnBrk="1" hangingPunct="1"/>
            <a:r>
              <a:rPr lang="fr-FR" altLang="fr-FR" sz="3200" dirty="0">
                <a:solidFill>
                  <a:schemeClr val="accent1"/>
                </a:solidFill>
              </a:rPr>
              <a:t>S’abstenir d’y mettre des hypothèses de travail ou tout autre contenu préjudiciable</a:t>
            </a:r>
          </a:p>
        </p:txBody>
      </p:sp>
      <p:sp>
        <p:nvSpPr>
          <p:cNvPr id="3" name="Espace réservé de la date 2"/>
          <p:cNvSpPr>
            <a:spLocks noGrp="1"/>
          </p:cNvSpPr>
          <p:nvPr>
            <p:ph type="dt" sz="half" idx="10"/>
          </p:nvPr>
        </p:nvSpPr>
        <p:spPr/>
        <p:txBody>
          <a:bodyPr/>
          <a:lstStyle/>
          <a:p>
            <a:fld id="{FB122F6E-C67B-1A4B-A966-A7EBE78F1674}"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27</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
          <p:cNvSpPr>
            <a:spLocks noGrp="1"/>
          </p:cNvSpPr>
          <p:nvPr>
            <p:ph type="title"/>
          </p:nvPr>
        </p:nvSpPr>
        <p:spPr bwMode="auto">
          <a:xfrm>
            <a:off x="475488" y="-19728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eaLnBrk="1" hangingPunct="1"/>
            <a:r>
              <a:rPr lang="fr-FR" altLang="fr-FR" sz="3200" b="1">
                <a:solidFill>
                  <a:schemeClr val="accent1"/>
                </a:solidFill>
              </a:rPr>
              <a:t>Protocoles de tests</a:t>
            </a:r>
          </a:p>
        </p:txBody>
      </p:sp>
      <p:sp>
        <p:nvSpPr>
          <p:cNvPr id="62467"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a:bodyPr>
          <a:lstStyle/>
          <a:p>
            <a:pPr marL="0" indent="0">
              <a:buNone/>
            </a:pPr>
            <a:r>
              <a:rPr lang="fr-FR" altLang="fr-FR" sz="2800" b="1" i="1">
                <a:solidFill>
                  <a:schemeClr val="accent1"/>
                </a:solidFill>
              </a:rPr>
              <a:t>Code de déontologie</a:t>
            </a:r>
          </a:p>
          <a:p>
            <a:pPr marL="0" indent="0" algn="l" eaLnBrk="1" hangingPunct="1">
              <a:buNone/>
            </a:pPr>
            <a:r>
              <a:rPr lang="fr-FR" altLang="fr-FR" sz="2800" b="1">
                <a:solidFill>
                  <a:schemeClr val="accent1"/>
                </a:solidFill>
              </a:rPr>
              <a:t>Article 50</a:t>
            </a:r>
            <a:r>
              <a:rPr lang="fr-FR" altLang="fr-FR" sz="2800">
                <a:solidFill>
                  <a:schemeClr val="accent1"/>
                </a:solidFill>
              </a:rPr>
              <a:t>: </a:t>
            </a:r>
          </a:p>
          <a:p>
            <a:pPr marL="0" indent="0" algn="l" eaLnBrk="1" hangingPunct="1">
              <a:buNone/>
            </a:pPr>
            <a:r>
              <a:rPr lang="fr-FR" altLang="fr-FR" sz="2800" i="1">
                <a:solidFill>
                  <a:schemeClr val="accent1"/>
                </a:solidFill>
              </a:rPr>
              <a:t>Le psychologue prend les moyens nécessaires afin de ne pas compromettre la valeur méthodologique et métrologique d’un test et, à cet effet, il ne remet pas le protocole au client ou à un tiers qui n’est pas psychologue.</a:t>
            </a:r>
          </a:p>
          <a:p>
            <a:pPr algn="l" eaLnBrk="1" hangingPunct="1"/>
            <a:endParaRPr lang="fr-FR" altLang="fr-FR" sz="2800" i="1">
              <a:solidFill>
                <a:schemeClr val="accent1"/>
              </a:solidFill>
            </a:endParaRPr>
          </a:p>
          <a:p>
            <a:pPr algn="l" eaLnBrk="1" hangingPunct="1"/>
            <a:r>
              <a:rPr lang="fr-FR" altLang="fr-FR" sz="2800">
                <a:solidFill>
                  <a:schemeClr val="accent1"/>
                </a:solidFill>
              </a:rPr>
              <a:t>Ne vont pas au dossier</a:t>
            </a:r>
          </a:p>
          <a:p>
            <a:pPr algn="l" eaLnBrk="1" hangingPunct="1"/>
            <a:r>
              <a:rPr lang="fr-FR" altLang="fr-FR" sz="2800">
                <a:solidFill>
                  <a:schemeClr val="accent1"/>
                </a:solidFill>
              </a:rPr>
              <a:t>Indiquer où ils se trouvent</a:t>
            </a:r>
          </a:p>
        </p:txBody>
      </p:sp>
      <p:sp>
        <p:nvSpPr>
          <p:cNvPr id="3" name="Espace réservé de la date 2"/>
          <p:cNvSpPr>
            <a:spLocks noGrp="1"/>
          </p:cNvSpPr>
          <p:nvPr>
            <p:ph type="dt" sz="half" idx="10"/>
          </p:nvPr>
        </p:nvSpPr>
        <p:spPr/>
        <p:txBody>
          <a:bodyPr/>
          <a:lstStyle/>
          <a:p>
            <a:fld id="{A1E0D103-F399-AF4F-B370-099D3B65586C}"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28</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
          <p:cNvSpPr>
            <a:spLocks noGrp="1"/>
          </p:cNvSpPr>
          <p:nvPr>
            <p:ph type="title"/>
          </p:nvPr>
        </p:nvSpPr>
        <p:spPr bwMode="auto">
          <a:xfrm>
            <a:off x="475488" y="-175979"/>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eaLnBrk="1" hangingPunct="1"/>
            <a:r>
              <a:rPr lang="fr-FR" altLang="fr-FR" sz="3200" b="1">
                <a:solidFill>
                  <a:schemeClr val="accent1"/>
                </a:solidFill>
              </a:rPr>
              <a:t>Consentements</a:t>
            </a:r>
          </a:p>
        </p:txBody>
      </p:sp>
      <p:sp>
        <p:nvSpPr>
          <p:cNvPr id="63491"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lgn="l" eaLnBrk="1" hangingPunct="1"/>
            <a:endParaRPr lang="fr-FR" altLang="fr-FR" sz="2400">
              <a:solidFill>
                <a:schemeClr val="accent1"/>
              </a:solidFill>
            </a:endParaRPr>
          </a:p>
          <a:p>
            <a:pPr algn="l" eaLnBrk="1" hangingPunct="1"/>
            <a:r>
              <a:rPr lang="fr-FR" altLang="fr-FR" sz="2400">
                <a:solidFill>
                  <a:schemeClr val="accent1"/>
                </a:solidFill>
              </a:rPr>
              <a:t>Noter au dossier le consentement ou</a:t>
            </a:r>
          </a:p>
          <a:p>
            <a:pPr algn="l" eaLnBrk="1" hangingPunct="1"/>
            <a:r>
              <a:rPr lang="fr-FR" altLang="fr-FR" sz="2400">
                <a:solidFill>
                  <a:schemeClr val="accent1"/>
                </a:solidFill>
              </a:rPr>
              <a:t>Garder au dossier les formulaires de consentement, signés conjointement (une copie remise au client)</a:t>
            </a:r>
          </a:p>
          <a:p>
            <a:pPr algn="l" eaLnBrk="1" hangingPunct="1"/>
            <a:r>
              <a:rPr lang="fr-FR" altLang="fr-FR" sz="2400">
                <a:solidFill>
                  <a:schemeClr val="accent1"/>
                </a:solidFill>
              </a:rPr>
              <a:t>Attention à la fausse impression de conformité</a:t>
            </a:r>
          </a:p>
          <a:p>
            <a:pPr algn="l" eaLnBrk="1" hangingPunct="1"/>
            <a:endParaRPr lang="fr-FR" altLang="fr-FR" sz="2400">
              <a:solidFill>
                <a:schemeClr val="accent1"/>
              </a:solidFill>
            </a:endParaRPr>
          </a:p>
          <a:p>
            <a:pPr algn="l" eaLnBrk="1" hangingPunct="1"/>
            <a:r>
              <a:rPr lang="fr-FR" altLang="fr-FR" sz="2400">
                <a:solidFill>
                  <a:schemeClr val="accent1"/>
                </a:solidFill>
              </a:rPr>
              <a:t>Au public (LSSSS) le consentement est donné à l’entrée. Recommandation qu’il soit réévalué avec le psychologue pour que le client continue d’être bien éclairé sur la démarche, ses modalités et les limites de la confidentialité.</a:t>
            </a:r>
          </a:p>
        </p:txBody>
      </p:sp>
      <p:sp>
        <p:nvSpPr>
          <p:cNvPr id="3" name="Espace réservé de la date 2"/>
          <p:cNvSpPr>
            <a:spLocks noGrp="1"/>
          </p:cNvSpPr>
          <p:nvPr>
            <p:ph type="dt" sz="half" idx="10"/>
          </p:nvPr>
        </p:nvSpPr>
        <p:spPr/>
        <p:txBody>
          <a:bodyPr/>
          <a:lstStyle/>
          <a:p>
            <a:fld id="{C8D473EC-545C-EE43-A5B8-A769978EF47D}"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29</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idx="1"/>
          </p:nvPr>
        </p:nvSpPr>
        <p:spPr/>
        <p:txBody>
          <a:bodyPr>
            <a:noAutofit/>
          </a:bodyPr>
          <a:lstStyle/>
          <a:p>
            <a:r>
              <a:rPr lang="fr-CA" sz="3600" dirty="0">
                <a:solidFill>
                  <a:schemeClr val="accent1"/>
                </a:solidFill>
              </a:rPr>
              <a:t>Relations multiples</a:t>
            </a:r>
          </a:p>
        </p:txBody>
      </p:sp>
      <p:sp>
        <p:nvSpPr>
          <p:cNvPr id="6" name="Titre 5"/>
          <p:cNvSpPr>
            <a:spLocks noGrp="1"/>
          </p:cNvSpPr>
          <p:nvPr>
            <p:ph type="title"/>
          </p:nvPr>
        </p:nvSpPr>
        <p:spPr/>
        <p:txBody>
          <a:bodyPr/>
          <a:lstStyle/>
          <a:p>
            <a:r>
              <a:rPr lang="fr-CA" dirty="0">
                <a:solidFill>
                  <a:schemeClr val="accent3"/>
                </a:solidFill>
              </a:rPr>
              <a:t>JOUR 2</a:t>
            </a:r>
          </a:p>
        </p:txBody>
      </p:sp>
      <p:pic>
        <p:nvPicPr>
          <p:cNvPr id="8"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e la date 1"/>
          <p:cNvSpPr>
            <a:spLocks noGrp="1"/>
          </p:cNvSpPr>
          <p:nvPr>
            <p:ph type="dt" sz="half" idx="10"/>
          </p:nvPr>
        </p:nvSpPr>
        <p:spPr/>
        <p:txBody>
          <a:bodyPr/>
          <a:lstStyle/>
          <a:p>
            <a:fld id="{AB87B2D7-343E-054C-BDF6-69B68D361F1C}" type="datetime1">
              <a:rPr lang="fr-CA" smtClean="0"/>
              <a:t>2020-12-05</a:t>
            </a:fld>
            <a:endParaRPr lang="fr-CA" dirty="0"/>
          </a:p>
        </p:txBody>
      </p:sp>
      <p:sp>
        <p:nvSpPr>
          <p:cNvPr id="3" name="Espace réservé du numéro de diapositive 2"/>
          <p:cNvSpPr>
            <a:spLocks noGrp="1"/>
          </p:cNvSpPr>
          <p:nvPr>
            <p:ph type="sldNum" sz="quarter" idx="12"/>
          </p:nvPr>
        </p:nvSpPr>
        <p:spPr/>
        <p:txBody>
          <a:bodyPr/>
          <a:lstStyle/>
          <a:p>
            <a:fld id="{895E5666-8F05-4B15-8650-1A6B9E294892}" type="slidenum">
              <a:rPr lang="fr-CA" smtClean="0"/>
              <a:t>3</a:t>
            </a:fld>
            <a:endParaRPr lang="fr-CA" dirty="0"/>
          </a:p>
        </p:txBody>
      </p:sp>
      <p:sp>
        <p:nvSpPr>
          <p:cNvPr id="4" name="Espace réservé du pied de page 3"/>
          <p:cNvSpPr>
            <a:spLocks noGrp="1"/>
          </p:cNvSpPr>
          <p:nvPr>
            <p:ph type="ftr" sz="quarter" idx="11"/>
          </p:nvPr>
        </p:nvSpPr>
        <p:spPr/>
        <p:txBody>
          <a:bodyPr/>
          <a:lstStyle/>
          <a:p>
            <a:r>
              <a:rPr lang="fr-CA"/>
              <a:t>© 2019  Tous droits réservés   </a:t>
            </a:r>
            <a:endParaRPr lang="fr-CA" dirty="0"/>
          </a:p>
        </p:txBody>
      </p:sp>
      <p:pic>
        <p:nvPicPr>
          <p:cNvPr id="9"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404547"/>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42026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
          <p:cNvSpPr>
            <a:spLocks noGrp="1"/>
          </p:cNvSpPr>
          <p:nvPr>
            <p:ph type="title"/>
          </p:nvPr>
        </p:nvSpPr>
        <p:spPr bwMode="auto">
          <a:xfrm>
            <a:off x="475488" y="-14630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normAutofit/>
          </a:bodyPr>
          <a:lstStyle/>
          <a:p>
            <a:pPr eaLnBrk="1" hangingPunct="1"/>
            <a:r>
              <a:rPr lang="fr-FR" altLang="fr-FR" sz="2800" b="1">
                <a:solidFill>
                  <a:schemeClr val="accent1"/>
                </a:solidFill>
              </a:rPr>
              <a:t>Consentement à la transmission des informations</a:t>
            </a:r>
          </a:p>
        </p:txBody>
      </p:sp>
      <p:sp>
        <p:nvSpPr>
          <p:cNvPr id="64515"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a:bodyPr>
          <a:lstStyle/>
          <a:p>
            <a:pPr algn="l" eaLnBrk="1" hangingPunct="1"/>
            <a:endParaRPr lang="fr-FR" altLang="fr-FR" sz="2800" dirty="0">
              <a:solidFill>
                <a:schemeClr val="accent1"/>
              </a:solidFill>
            </a:endParaRPr>
          </a:p>
          <a:p>
            <a:pPr algn="l" eaLnBrk="1" hangingPunct="1"/>
            <a:r>
              <a:rPr lang="fr-FR" altLang="fr-FR" sz="2800" dirty="0">
                <a:solidFill>
                  <a:schemeClr val="accent1"/>
                </a:solidFill>
              </a:rPr>
              <a:t>Sauf urgence et risque de retarder l’accès aux services, le psychologue doit attendre 15 jours avant de transmettre les informations demandées</a:t>
            </a:r>
          </a:p>
          <a:p>
            <a:pPr algn="l" eaLnBrk="1" hangingPunct="1"/>
            <a:endParaRPr lang="fr-FR" altLang="fr-FR" sz="2800" dirty="0">
              <a:solidFill>
                <a:schemeClr val="accent1"/>
              </a:solidFill>
            </a:endParaRPr>
          </a:p>
          <a:p>
            <a:pPr algn="l" eaLnBrk="1" hangingPunct="1"/>
            <a:r>
              <a:rPr lang="fr-FR" altLang="fr-FR" sz="2800" dirty="0">
                <a:solidFill>
                  <a:schemeClr val="accent1"/>
                </a:solidFill>
              </a:rPr>
              <a:t>Ne s’applique pas aux psychologues œuvrant dans un établissement relevant de la LSSSS</a:t>
            </a:r>
          </a:p>
        </p:txBody>
      </p:sp>
      <p:sp>
        <p:nvSpPr>
          <p:cNvPr id="3" name="Espace réservé de la date 2"/>
          <p:cNvSpPr>
            <a:spLocks noGrp="1"/>
          </p:cNvSpPr>
          <p:nvPr>
            <p:ph type="dt" sz="half" idx="10"/>
          </p:nvPr>
        </p:nvSpPr>
        <p:spPr/>
        <p:txBody>
          <a:bodyPr/>
          <a:lstStyle/>
          <a:p>
            <a:fld id="{E42B8864-B1D9-B248-A697-7DA3D14B7E74}"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30</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
          <p:cNvSpPr>
            <a:spLocks noGrp="1"/>
          </p:cNvSpPr>
          <p:nvPr>
            <p:ph type="title"/>
          </p:nvPr>
        </p:nvSpPr>
        <p:spPr bwMode="auto">
          <a:xfrm>
            <a:off x="457200" y="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eaLnBrk="1" hangingPunct="1"/>
            <a:endParaRPr lang="fr-FR" altLang="fr-FR" sz="3200">
              <a:solidFill>
                <a:srgbClr val="535353"/>
              </a:solidFill>
            </a:endParaRPr>
          </a:p>
        </p:txBody>
      </p:sp>
      <p:sp>
        <p:nvSpPr>
          <p:cNvPr id="65539" name="Rectangle 2"/>
          <p:cNvSpPr>
            <a:spLocks noGrp="1"/>
          </p:cNvSpPr>
          <p:nvPr>
            <p:ph sz="quarter" idx="1"/>
          </p:nvPr>
        </p:nvSpPr>
        <p:spPr bwMode="auto">
          <a:xfrm>
            <a:off x="611188" y="1628775"/>
            <a:ext cx="8229600" cy="45259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lgn="l" eaLnBrk="1" hangingPunct="1"/>
            <a:endParaRPr lang="fr-FR" altLang="fr-FR" sz="3600">
              <a:solidFill>
                <a:srgbClr val="535353"/>
              </a:solidFill>
            </a:endParaRPr>
          </a:p>
          <a:p>
            <a:pPr marL="0" indent="0" algn="l" eaLnBrk="1" hangingPunct="1">
              <a:buNone/>
            </a:pPr>
            <a:r>
              <a:rPr lang="fr-FR" altLang="fr-FR" sz="4400">
                <a:solidFill>
                  <a:schemeClr val="accent1"/>
                </a:solidFill>
              </a:rPr>
              <a:t>Ce n’est pas dans le dossier que l’on travaille mais le dossier doit témoigner de notre travail.</a:t>
            </a:r>
          </a:p>
        </p:txBody>
      </p:sp>
      <p:sp>
        <p:nvSpPr>
          <p:cNvPr id="3" name="Espace réservé de la date 2"/>
          <p:cNvSpPr>
            <a:spLocks noGrp="1"/>
          </p:cNvSpPr>
          <p:nvPr>
            <p:ph type="dt" sz="half" idx="10"/>
          </p:nvPr>
        </p:nvSpPr>
        <p:spPr/>
        <p:txBody>
          <a:bodyPr/>
          <a:lstStyle/>
          <a:p>
            <a:fld id="{FCC35BDF-78C3-D34E-88C3-95027831FF03}"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31</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
          <p:cNvSpPr>
            <a:spLocks noGrp="1"/>
          </p:cNvSpPr>
          <p:nvPr>
            <p:ph type="title"/>
          </p:nvPr>
        </p:nvSpPr>
        <p:spPr bwMode="auto">
          <a:xfrm>
            <a:off x="475488" y="-11662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eaLnBrk="1" hangingPunct="1"/>
            <a:r>
              <a:rPr lang="fr-FR" altLang="fr-FR" sz="3200" b="1">
                <a:solidFill>
                  <a:schemeClr val="accent1"/>
                </a:solidFill>
              </a:rPr>
              <a:t>Dossier de travail</a:t>
            </a:r>
          </a:p>
        </p:txBody>
      </p:sp>
      <p:sp>
        <p:nvSpPr>
          <p:cNvPr id="66563"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a:bodyPr>
          <a:lstStyle/>
          <a:p>
            <a:pPr algn="l" eaLnBrk="1" hangingPunct="1"/>
            <a:endParaRPr lang="fr-FR" altLang="fr-FR" sz="2800" dirty="0">
              <a:solidFill>
                <a:schemeClr val="accent1"/>
              </a:solidFill>
            </a:endParaRPr>
          </a:p>
          <a:p>
            <a:pPr algn="l" eaLnBrk="1" hangingPunct="1"/>
            <a:r>
              <a:rPr lang="fr-FR" altLang="fr-FR" sz="2800" dirty="0">
                <a:solidFill>
                  <a:schemeClr val="accent1"/>
                </a:solidFill>
              </a:rPr>
              <a:t>Peut-on tenir un dossier parallèle?</a:t>
            </a:r>
          </a:p>
          <a:p>
            <a:pPr lvl="1" algn="l" eaLnBrk="1" hangingPunct="1">
              <a:buClr>
                <a:schemeClr val="accent1"/>
              </a:buClr>
            </a:pPr>
            <a:r>
              <a:rPr lang="fr-FR" altLang="fr-FR" sz="2800" dirty="0">
                <a:solidFill>
                  <a:schemeClr val="accent1"/>
                </a:solidFill>
              </a:rPr>
              <a:t>Que pour les protocoles de test</a:t>
            </a:r>
          </a:p>
          <a:p>
            <a:pPr lvl="1" algn="l" eaLnBrk="1" hangingPunct="1">
              <a:buClr>
                <a:schemeClr val="accent1"/>
              </a:buClr>
            </a:pPr>
            <a:endParaRPr lang="fr-FR" altLang="fr-FR" sz="2800" dirty="0">
              <a:solidFill>
                <a:schemeClr val="accent1"/>
              </a:solidFill>
            </a:endParaRPr>
          </a:p>
          <a:p>
            <a:pPr algn="l" eaLnBrk="1" hangingPunct="1"/>
            <a:r>
              <a:rPr lang="fr-FR" altLang="fr-FR" sz="2800" dirty="0">
                <a:solidFill>
                  <a:schemeClr val="accent1"/>
                </a:solidFill>
              </a:rPr>
              <a:t>Comment archiver des notes personnelles?</a:t>
            </a:r>
          </a:p>
          <a:p>
            <a:pPr lvl="1" algn="l" eaLnBrk="1" hangingPunct="1">
              <a:buClr>
                <a:schemeClr val="accent1"/>
              </a:buClr>
            </a:pPr>
            <a:r>
              <a:rPr lang="fr-FR" altLang="fr-FR" sz="2800" dirty="0">
                <a:solidFill>
                  <a:schemeClr val="accent1"/>
                </a:solidFill>
              </a:rPr>
              <a:t>Sans aucune donnée nominative</a:t>
            </a:r>
          </a:p>
          <a:p>
            <a:pPr lvl="1" algn="l" eaLnBrk="1" hangingPunct="1">
              <a:buClr>
                <a:schemeClr val="accent1"/>
              </a:buClr>
            </a:pPr>
            <a:r>
              <a:rPr lang="fr-FR" altLang="fr-FR" sz="2800" dirty="0">
                <a:solidFill>
                  <a:schemeClr val="accent1"/>
                </a:solidFill>
              </a:rPr>
              <a:t>À détruire dès que le matériel a été interprété et rédigé dans les notes ou rapports, ou dès qu’elles ne sont plus utiles</a:t>
            </a:r>
          </a:p>
        </p:txBody>
      </p:sp>
      <p:sp>
        <p:nvSpPr>
          <p:cNvPr id="3" name="Espace réservé de la date 2"/>
          <p:cNvSpPr>
            <a:spLocks noGrp="1"/>
          </p:cNvSpPr>
          <p:nvPr>
            <p:ph type="dt" sz="half" idx="10"/>
          </p:nvPr>
        </p:nvSpPr>
        <p:spPr/>
        <p:txBody>
          <a:bodyPr/>
          <a:lstStyle/>
          <a:p>
            <a:fld id="{9AB7BB65-F0D2-F542-A604-2E2E2647B67A}"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32</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
          <p:cNvSpPr>
            <a:spLocks noGrp="1"/>
          </p:cNvSpPr>
          <p:nvPr>
            <p:ph type="title"/>
          </p:nvPr>
        </p:nvSpPr>
        <p:spPr bwMode="auto">
          <a:xfrm>
            <a:off x="475488" y="35772"/>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a:solidFill>
                  <a:schemeClr val="accent1"/>
                </a:solidFill>
              </a:rPr>
              <a:t>Références</a:t>
            </a:r>
          </a:p>
        </p:txBody>
      </p:sp>
      <p:sp>
        <p:nvSpPr>
          <p:cNvPr id="67587" name="Rectangle 2"/>
          <p:cNvSpPr>
            <a:spLocks noGrp="1"/>
          </p:cNvSpPr>
          <p:nvPr>
            <p:ph sz="quarter" idx="1"/>
          </p:nvPr>
        </p:nvSpPr>
        <p:spPr bwMode="auto">
          <a:xfrm>
            <a:off x="453032" y="1618975"/>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a:bodyPr>
          <a:lstStyle/>
          <a:p>
            <a:pPr algn="l" eaLnBrk="1" hangingPunct="1">
              <a:buFont typeface="Arial" charset="0"/>
              <a:buChar char="•"/>
            </a:pPr>
            <a:endParaRPr lang="fr-FR" altLang="fr-FR" sz="2400" i="1" dirty="0">
              <a:solidFill>
                <a:schemeClr val="accent1"/>
              </a:solidFill>
            </a:endParaRPr>
          </a:p>
          <a:p>
            <a:pPr algn="l" eaLnBrk="1" hangingPunct="1">
              <a:buFont typeface="Arial" charset="0"/>
              <a:buChar char="•"/>
            </a:pPr>
            <a:r>
              <a:rPr lang="fr-FR" altLang="fr-FR" sz="2400" i="1" dirty="0">
                <a:solidFill>
                  <a:schemeClr val="accent1"/>
                </a:solidFill>
              </a:rPr>
              <a:t>Règlement sur la tenue de dossier et des cabinets de consultation des psychologues</a:t>
            </a:r>
          </a:p>
          <a:p>
            <a:pPr algn="l" eaLnBrk="1" hangingPunct="1">
              <a:buFont typeface="Arial" charset="0"/>
              <a:buChar char="•"/>
            </a:pPr>
            <a:r>
              <a:rPr lang="fr-FR" altLang="fr-FR" sz="2400" i="1" dirty="0">
                <a:solidFill>
                  <a:schemeClr val="accent1"/>
                </a:solidFill>
              </a:rPr>
              <a:t> Règlement sur les dossiers d’un psychologue cessant d’exercer sa profession</a:t>
            </a:r>
          </a:p>
          <a:p>
            <a:pPr algn="l" eaLnBrk="1" hangingPunct="1">
              <a:buFont typeface="Arial" charset="0"/>
              <a:buChar char="•"/>
            </a:pPr>
            <a:r>
              <a:rPr lang="fr-FR" altLang="fr-FR" sz="2400" i="1" dirty="0">
                <a:solidFill>
                  <a:schemeClr val="accent1"/>
                </a:solidFill>
              </a:rPr>
              <a:t>Guide explicatif concernant  la tenue de dossier</a:t>
            </a:r>
          </a:p>
          <a:p>
            <a:pPr algn="l" eaLnBrk="1" hangingPunct="1">
              <a:buFont typeface="Arial" charset="0"/>
              <a:buChar char="•"/>
            </a:pPr>
            <a:r>
              <a:rPr lang="fr-FR" altLang="fr-FR" sz="2400" i="1" dirty="0">
                <a:solidFill>
                  <a:schemeClr val="accent1"/>
                </a:solidFill>
              </a:rPr>
              <a:t>Données brutes et dossier du client. Fiche déontologique, janvier 2001</a:t>
            </a:r>
          </a:p>
          <a:p>
            <a:pPr algn="l" eaLnBrk="1" hangingPunct="1">
              <a:buFont typeface="Arial" charset="0"/>
              <a:buChar char="•"/>
            </a:pPr>
            <a:r>
              <a:rPr lang="fr-FR" altLang="fr-FR" sz="2400" i="1" dirty="0">
                <a:solidFill>
                  <a:schemeClr val="accent1"/>
                </a:solidFill>
              </a:rPr>
              <a:t>Le dossier du client. Fiche déontologique, novembre </a:t>
            </a:r>
            <a:r>
              <a:rPr lang="fr-FR" altLang="fr-FR" sz="2400" dirty="0">
                <a:solidFill>
                  <a:schemeClr val="accent1"/>
                </a:solidFill>
              </a:rPr>
              <a:t>2001</a:t>
            </a:r>
            <a:r>
              <a:rPr lang="fr-FR" altLang="fr-FR" sz="2400" dirty="0">
                <a:solidFill>
                  <a:srgbClr val="535353"/>
                </a:solidFill>
              </a:rPr>
              <a:t> </a:t>
            </a:r>
          </a:p>
          <a:p>
            <a:pPr algn="l" eaLnBrk="1" hangingPunct="1">
              <a:buFont typeface="Arial" charset="0"/>
              <a:buChar char="•"/>
            </a:pPr>
            <a:r>
              <a:rPr lang="fr-FR" altLang="fr-FR" sz="2400" i="1" dirty="0">
                <a:solidFill>
                  <a:schemeClr val="accent1"/>
                </a:solidFill>
              </a:rPr>
              <a:t>Questions d’actualité à propos des données brutes, décembre 2016</a:t>
            </a:r>
          </a:p>
        </p:txBody>
      </p:sp>
      <p:sp>
        <p:nvSpPr>
          <p:cNvPr id="3" name="Espace réservé de la date 2"/>
          <p:cNvSpPr>
            <a:spLocks noGrp="1"/>
          </p:cNvSpPr>
          <p:nvPr>
            <p:ph type="dt" sz="half" idx="10"/>
          </p:nvPr>
        </p:nvSpPr>
        <p:spPr/>
        <p:txBody>
          <a:bodyPr/>
          <a:lstStyle/>
          <a:p>
            <a:fld id="{8819EC7E-E91C-ED43-85EB-7F62079F287D}"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33</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idx="1"/>
          </p:nvPr>
        </p:nvSpPr>
        <p:spPr/>
        <p:txBody>
          <a:bodyPr>
            <a:noAutofit/>
          </a:bodyPr>
          <a:lstStyle/>
          <a:p>
            <a:r>
              <a:rPr lang="fr-CA" sz="3600" dirty="0">
                <a:solidFill>
                  <a:schemeClr val="accent1"/>
                </a:solidFill>
              </a:rPr>
              <a:t>Conflits d’intérêts</a:t>
            </a:r>
          </a:p>
          <a:p>
            <a:r>
              <a:rPr lang="fr-CA" sz="3600" dirty="0">
                <a:solidFill>
                  <a:schemeClr val="accent1"/>
                </a:solidFill>
              </a:rPr>
              <a:t>(de rôles)</a:t>
            </a:r>
          </a:p>
        </p:txBody>
      </p:sp>
      <p:sp>
        <p:nvSpPr>
          <p:cNvPr id="6" name="Titre 5"/>
          <p:cNvSpPr>
            <a:spLocks noGrp="1"/>
          </p:cNvSpPr>
          <p:nvPr>
            <p:ph type="title"/>
          </p:nvPr>
        </p:nvSpPr>
        <p:spPr/>
        <p:txBody>
          <a:bodyPr/>
          <a:lstStyle/>
          <a:p>
            <a:r>
              <a:rPr lang="fr-CA">
                <a:solidFill>
                  <a:schemeClr val="accent3"/>
                </a:solidFill>
              </a:rPr>
              <a:t>JOUR 2</a:t>
            </a:r>
          </a:p>
        </p:txBody>
      </p:sp>
      <p:pic>
        <p:nvPicPr>
          <p:cNvPr id="8"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e la date 1"/>
          <p:cNvSpPr>
            <a:spLocks noGrp="1"/>
          </p:cNvSpPr>
          <p:nvPr>
            <p:ph type="dt" sz="half" idx="10"/>
          </p:nvPr>
        </p:nvSpPr>
        <p:spPr/>
        <p:txBody>
          <a:bodyPr/>
          <a:lstStyle/>
          <a:p>
            <a:fld id="{495C7A29-3969-9149-82C8-D3B6400ABE3F}" type="datetime1">
              <a:rPr lang="fr-CA" smtClean="0"/>
              <a:t>2020-12-05</a:t>
            </a:fld>
            <a:endParaRPr lang="fr-CA"/>
          </a:p>
        </p:txBody>
      </p:sp>
      <p:sp>
        <p:nvSpPr>
          <p:cNvPr id="3" name="Espace réservé du numéro de diapositive 2"/>
          <p:cNvSpPr>
            <a:spLocks noGrp="1"/>
          </p:cNvSpPr>
          <p:nvPr>
            <p:ph type="sldNum" sz="quarter" idx="12"/>
          </p:nvPr>
        </p:nvSpPr>
        <p:spPr/>
        <p:txBody>
          <a:bodyPr/>
          <a:lstStyle/>
          <a:p>
            <a:fld id="{895E5666-8F05-4B15-8650-1A6B9E294892}" type="slidenum">
              <a:rPr lang="fr-CA" smtClean="0"/>
              <a:t>34</a:t>
            </a:fld>
            <a:endParaRPr lang="fr-CA"/>
          </a:p>
        </p:txBody>
      </p:sp>
      <p:sp>
        <p:nvSpPr>
          <p:cNvPr id="4" name="Espace réservé du pied de page 3"/>
          <p:cNvSpPr>
            <a:spLocks noGrp="1"/>
          </p:cNvSpPr>
          <p:nvPr>
            <p:ph type="ftr" sz="quarter" idx="11"/>
          </p:nvPr>
        </p:nvSpPr>
        <p:spPr/>
        <p:txBody>
          <a:bodyPr/>
          <a:lstStyle/>
          <a:p>
            <a:r>
              <a:rPr lang="fr-CA"/>
              <a:t>© 2019  Tous droits réservés   </a:t>
            </a:r>
          </a:p>
        </p:txBody>
      </p:sp>
      <p:pic>
        <p:nvPicPr>
          <p:cNvPr id="9"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40498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67548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normAutofit/>
          </a:bodyPr>
          <a:lstStyle/>
          <a:p>
            <a:r>
              <a:rPr lang="fr-FR" altLang="fr-FR" sz="3600" dirty="0">
                <a:solidFill>
                  <a:schemeClr val="accent1"/>
                </a:solidFill>
              </a:rPr>
              <a:t>Scénario 5 :</a:t>
            </a:r>
          </a:p>
          <a:p>
            <a:r>
              <a:rPr lang="fr-FR" altLang="fr-FR" sz="3600" dirty="0">
                <a:solidFill>
                  <a:schemeClr val="accent1"/>
                </a:solidFill>
              </a:rPr>
              <a:t>Ils divorcent!</a:t>
            </a:r>
            <a:endParaRPr lang="fr-CA" sz="3600" dirty="0">
              <a:solidFill>
                <a:schemeClr val="accent1"/>
              </a:solidFill>
            </a:endParaRPr>
          </a:p>
        </p:txBody>
      </p:sp>
      <p:sp>
        <p:nvSpPr>
          <p:cNvPr id="4" name="Titre 3"/>
          <p:cNvSpPr>
            <a:spLocks noGrp="1"/>
          </p:cNvSpPr>
          <p:nvPr>
            <p:ph type="title"/>
          </p:nvPr>
        </p:nvSpPr>
        <p:spPr/>
        <p:txBody>
          <a:bodyPr/>
          <a:lstStyle/>
          <a:p>
            <a:r>
              <a:rPr lang="fr-CA">
                <a:solidFill>
                  <a:schemeClr val="accent3"/>
                </a:solidFill>
              </a:rPr>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ce réservé de la date 6"/>
          <p:cNvSpPr>
            <a:spLocks noGrp="1"/>
          </p:cNvSpPr>
          <p:nvPr>
            <p:ph type="dt" sz="half" idx="10"/>
          </p:nvPr>
        </p:nvSpPr>
        <p:spPr/>
        <p:txBody>
          <a:bodyPr/>
          <a:lstStyle/>
          <a:p>
            <a:fld id="{5B923BE8-A0C9-2446-83BA-D31486E6A679}"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35</a:t>
            </a:fld>
            <a:endParaRPr lang="fr-CA"/>
          </a:p>
        </p:txBody>
      </p:sp>
      <p:sp>
        <p:nvSpPr>
          <p:cNvPr id="3" name="Espace réservé du pied de page 2"/>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1815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
          <p:cNvSpPr>
            <a:spLocks noGrp="1"/>
          </p:cNvSpPr>
          <p:nvPr>
            <p:ph type="title"/>
          </p:nvPr>
        </p:nvSpPr>
        <p:spPr bwMode="auto">
          <a:xfrm>
            <a:off x="457200" y="35772"/>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5</a:t>
            </a:r>
          </a:p>
        </p:txBody>
      </p:sp>
      <p:sp>
        <p:nvSpPr>
          <p:cNvPr id="69635" name="Rectangle 2"/>
          <p:cNvSpPr>
            <a:spLocks noGrp="1"/>
          </p:cNvSpPr>
          <p:nvPr>
            <p:ph sz="quarter" idx="1"/>
          </p:nvPr>
        </p:nvSpPr>
        <p:spPr bwMode="auto">
          <a:xfrm>
            <a:off x="457200" y="1441028"/>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lnSpcReduction="10000"/>
          </a:bodyPr>
          <a:lstStyle/>
          <a:p>
            <a:pPr marL="0" indent="0" algn="l" eaLnBrk="1" hangingPunct="1">
              <a:buNone/>
            </a:pPr>
            <a:r>
              <a:rPr lang="fr-FR" altLang="fr-FR" sz="2400" dirty="0">
                <a:solidFill>
                  <a:schemeClr val="accent1"/>
                </a:solidFill>
              </a:rPr>
              <a:t>Je travaille pour le Centre de service scolaire du Vieux port. L’année dernière, je suis intervenu auprès d’un enfant de huit ans qui présentait des problèmes de comportement en classe. J’ai même travaillé avec les parents, les rencontrant à plusieurs reprises, le résultat fut satisfaisant.</a:t>
            </a:r>
          </a:p>
          <a:p>
            <a:pPr marL="0" indent="0" algn="l" eaLnBrk="1" hangingPunct="1">
              <a:buNone/>
            </a:pPr>
            <a:r>
              <a:rPr lang="fr-FR" altLang="fr-FR" sz="2400" dirty="0">
                <a:solidFill>
                  <a:schemeClr val="accent1"/>
                </a:solidFill>
              </a:rPr>
              <a:t> </a:t>
            </a:r>
          </a:p>
          <a:p>
            <a:pPr marL="0" indent="0" algn="l" eaLnBrk="1" hangingPunct="1">
              <a:buNone/>
            </a:pPr>
            <a:r>
              <a:rPr lang="fr-FR" altLang="fr-FR" sz="2400" dirty="0">
                <a:solidFill>
                  <a:schemeClr val="accent1"/>
                </a:solidFill>
              </a:rPr>
              <a:t>Ce n’est que récemment que j’ai eu des nouvelles, ils divorcent! Ce qui m’agace, c’est que je viens de recevoir une citation à comparaître (</a:t>
            </a:r>
            <a:r>
              <a:rPr lang="fr-FR" altLang="fr-FR" sz="2400" dirty="0" err="1">
                <a:solidFill>
                  <a:schemeClr val="accent1"/>
                </a:solidFill>
              </a:rPr>
              <a:t>subpoena</a:t>
            </a:r>
            <a:r>
              <a:rPr lang="fr-FR" altLang="fr-FR" sz="2400" dirty="0">
                <a:solidFill>
                  <a:schemeClr val="accent1"/>
                </a:solidFill>
              </a:rPr>
              <a:t>), émis à la demande de l’avocat qui représente le père, m’intimant de me présenter en cour avec mon dossier. </a:t>
            </a:r>
          </a:p>
          <a:p>
            <a:pPr marL="0" indent="0" algn="l" eaLnBrk="1" hangingPunct="1">
              <a:buNone/>
            </a:pPr>
            <a:r>
              <a:rPr lang="fr-FR" altLang="fr-FR" sz="2400" dirty="0">
                <a:solidFill>
                  <a:schemeClr val="accent1"/>
                </a:solidFill>
              </a:rPr>
              <a:t> </a:t>
            </a:r>
          </a:p>
          <a:p>
            <a:pPr marL="0" indent="0" algn="l" eaLnBrk="1" hangingPunct="1">
              <a:buNone/>
            </a:pPr>
            <a:r>
              <a:rPr lang="fr-FR" altLang="fr-FR" sz="2400" dirty="0">
                <a:solidFill>
                  <a:schemeClr val="accent1"/>
                </a:solidFill>
              </a:rPr>
              <a:t>Que dois-je faire?</a:t>
            </a:r>
          </a:p>
        </p:txBody>
      </p:sp>
      <p:sp>
        <p:nvSpPr>
          <p:cNvPr id="3" name="Espace réservé de la date 2"/>
          <p:cNvSpPr>
            <a:spLocks noGrp="1"/>
          </p:cNvSpPr>
          <p:nvPr>
            <p:ph type="dt" sz="half" idx="10"/>
          </p:nvPr>
        </p:nvSpPr>
        <p:spPr/>
        <p:txBody>
          <a:bodyPr/>
          <a:lstStyle/>
          <a:p>
            <a:fld id="{E5D0A80D-C6EB-E347-AA46-C0A52712CCAA}" type="datetime1">
              <a:rPr lang="fr-CA" smtClean="0"/>
              <a:t>2020-12-05</a:t>
            </a:fld>
            <a:endParaRPr lang="fr-CA"/>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36</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
          <p:cNvSpPr>
            <a:spLocks noGrp="1"/>
          </p:cNvSpPr>
          <p:nvPr>
            <p:ph type="title"/>
          </p:nvPr>
        </p:nvSpPr>
        <p:spPr bwMode="auto">
          <a:xfrm>
            <a:off x="475488" y="35772"/>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a:solidFill>
                  <a:schemeClr val="accent1"/>
                </a:solidFill>
              </a:rPr>
              <a:t>Références</a:t>
            </a:r>
          </a:p>
        </p:txBody>
      </p:sp>
      <p:sp>
        <p:nvSpPr>
          <p:cNvPr id="96259" name="Rectangle 2"/>
          <p:cNvSpPr>
            <a:spLocks noGrp="1"/>
          </p:cNvSpPr>
          <p:nvPr>
            <p:ph sz="quarter" idx="1"/>
          </p:nvPr>
        </p:nvSpPr>
        <p:spPr bwMode="auto">
          <a:xfrm>
            <a:off x="337976" y="1647564"/>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lgn="l" eaLnBrk="1" hangingPunct="1">
              <a:buFont typeface="Arial" charset="0"/>
              <a:buChar char="•"/>
            </a:pPr>
            <a:endParaRPr lang="fr-FR" altLang="fr-FR" sz="2400" i="1" dirty="0">
              <a:solidFill>
                <a:schemeClr val="accent1"/>
              </a:solidFill>
            </a:endParaRPr>
          </a:p>
          <a:p>
            <a:pPr algn="l" eaLnBrk="1" hangingPunct="1">
              <a:buFont typeface="Arial" charset="0"/>
              <a:buChar char="•"/>
            </a:pPr>
            <a:r>
              <a:rPr lang="fr-FR" altLang="fr-FR" sz="2400" i="1" dirty="0">
                <a:solidFill>
                  <a:schemeClr val="accent1"/>
                </a:solidFill>
              </a:rPr>
              <a:t>Le consentement</a:t>
            </a:r>
            <a:r>
              <a:rPr lang="fr-FR" altLang="fr-FR" sz="2400" dirty="0">
                <a:solidFill>
                  <a:schemeClr val="accent1"/>
                </a:solidFill>
              </a:rPr>
              <a:t>. Fiche déontologique, janvier 2012</a:t>
            </a:r>
          </a:p>
          <a:p>
            <a:pPr algn="l" eaLnBrk="1" hangingPunct="1">
              <a:buFont typeface="Arial" charset="0"/>
              <a:buChar char="•"/>
            </a:pPr>
            <a:r>
              <a:rPr lang="fr-FR" altLang="fr-FR" sz="2400" i="1" dirty="0">
                <a:solidFill>
                  <a:schemeClr val="accent1"/>
                </a:solidFill>
              </a:rPr>
              <a:t>Recommandations concernant le témoignage en co</a:t>
            </a:r>
            <a:r>
              <a:rPr lang="fr-FR" altLang="fr-FR" sz="2400" dirty="0">
                <a:solidFill>
                  <a:schemeClr val="accent1"/>
                </a:solidFill>
              </a:rPr>
              <a:t>ur. Fiche déontologique, mai 2000</a:t>
            </a:r>
          </a:p>
          <a:p>
            <a:pPr algn="l" eaLnBrk="1" hangingPunct="1">
              <a:buFont typeface="Arial" charset="0"/>
              <a:buChar char="•"/>
            </a:pPr>
            <a:r>
              <a:rPr lang="fr-FR" altLang="fr-FR" sz="2400" i="1" dirty="0">
                <a:solidFill>
                  <a:schemeClr val="accent1"/>
                </a:solidFill>
              </a:rPr>
              <a:t>Le dossier du client</a:t>
            </a:r>
            <a:r>
              <a:rPr lang="fr-FR" altLang="fr-FR" sz="2400" dirty="0">
                <a:solidFill>
                  <a:schemeClr val="accent1"/>
                </a:solidFill>
              </a:rPr>
              <a:t>. Fiche déontologique, novembre 2001. </a:t>
            </a:r>
          </a:p>
          <a:p>
            <a:pPr>
              <a:buFont typeface="Arial" charset="0"/>
              <a:buChar char="•"/>
            </a:pPr>
            <a:r>
              <a:rPr lang="fr-CA" sz="2400" i="1" dirty="0">
                <a:solidFill>
                  <a:schemeClr val="accent1"/>
                </a:solidFill>
              </a:rPr>
              <a:t>Distinctions entre le rôle d’expert </a:t>
            </a:r>
            <a:r>
              <a:rPr lang="fr-CA" sz="2400" i="1" dirty="0" err="1">
                <a:solidFill>
                  <a:schemeClr val="accent1"/>
                </a:solidFill>
              </a:rPr>
              <a:t>psycholégal</a:t>
            </a:r>
            <a:r>
              <a:rPr lang="fr-CA" sz="2400" i="1" dirty="0">
                <a:solidFill>
                  <a:schemeClr val="accent1"/>
                </a:solidFill>
              </a:rPr>
              <a:t> et celui de praticien</a:t>
            </a:r>
            <a:r>
              <a:rPr lang="fr-CA" sz="2400" dirty="0">
                <a:solidFill>
                  <a:schemeClr val="accent1"/>
                </a:solidFill>
              </a:rPr>
              <a:t>. Chronique septembre 2009</a:t>
            </a:r>
          </a:p>
          <a:p>
            <a:pPr>
              <a:buFont typeface="Arial" charset="0"/>
              <a:buChar char="•"/>
            </a:pPr>
            <a:r>
              <a:rPr lang="fr-FR" altLang="fr-FR" sz="2400" i="1" dirty="0">
                <a:solidFill>
                  <a:schemeClr val="accent1"/>
                </a:solidFill>
              </a:rPr>
              <a:t>Lignes directrices pour l’expertise en matière de garde d’enfants et des droits d’accès, </a:t>
            </a:r>
            <a:r>
              <a:rPr lang="fr-FR" altLang="fr-FR" sz="2400" dirty="0">
                <a:solidFill>
                  <a:schemeClr val="accent1"/>
                </a:solidFill>
              </a:rPr>
              <a:t>Février 2006</a:t>
            </a:r>
          </a:p>
          <a:p>
            <a:pPr>
              <a:buFont typeface="Arial" charset="0"/>
              <a:buChar char="•"/>
            </a:pPr>
            <a:endParaRPr lang="fr-FR" altLang="fr-FR" sz="2400" dirty="0">
              <a:solidFill>
                <a:schemeClr val="accent1"/>
              </a:solidFill>
            </a:endParaRPr>
          </a:p>
          <a:p>
            <a:pPr algn="l" eaLnBrk="1" hangingPunct="1">
              <a:buFont typeface="Arial" charset="0"/>
              <a:buChar char="•"/>
            </a:pPr>
            <a:endParaRPr lang="fr-FR" altLang="fr-FR" sz="2400" dirty="0">
              <a:solidFill>
                <a:schemeClr val="accent1"/>
              </a:solidFill>
            </a:endParaRPr>
          </a:p>
        </p:txBody>
      </p:sp>
      <p:sp>
        <p:nvSpPr>
          <p:cNvPr id="3" name="Espace réservé de la date 2"/>
          <p:cNvSpPr>
            <a:spLocks noGrp="1"/>
          </p:cNvSpPr>
          <p:nvPr>
            <p:ph type="dt" sz="half" idx="10"/>
          </p:nvPr>
        </p:nvSpPr>
        <p:spPr/>
        <p:txBody>
          <a:bodyPr/>
          <a:lstStyle/>
          <a:p>
            <a:fld id="{83B16DC8-C9E7-DB40-83CE-2BDADA6FCE4F}"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37</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normAutofit/>
          </a:bodyPr>
          <a:lstStyle/>
          <a:p>
            <a:r>
              <a:rPr lang="fr-FR" altLang="fr-FR" sz="3600" dirty="0">
                <a:solidFill>
                  <a:schemeClr val="accent1"/>
                </a:solidFill>
              </a:rPr>
              <a:t>Scénario 6 : </a:t>
            </a:r>
          </a:p>
          <a:p>
            <a:r>
              <a:rPr lang="fr-FR" altLang="fr-FR" sz="3600" dirty="0">
                <a:solidFill>
                  <a:schemeClr val="accent1"/>
                </a:solidFill>
              </a:rPr>
              <a:t>Entre l’arbre et l’écorce?</a:t>
            </a:r>
            <a:endParaRPr lang="fr-CA" sz="3600" dirty="0">
              <a:solidFill>
                <a:schemeClr val="accent1"/>
              </a:solidFill>
            </a:endParaRPr>
          </a:p>
        </p:txBody>
      </p:sp>
      <p:sp>
        <p:nvSpPr>
          <p:cNvPr id="4" name="Titre 3"/>
          <p:cNvSpPr>
            <a:spLocks noGrp="1"/>
          </p:cNvSpPr>
          <p:nvPr>
            <p:ph type="title"/>
          </p:nvPr>
        </p:nvSpPr>
        <p:spPr/>
        <p:txBody>
          <a:bodyPr/>
          <a:lstStyle/>
          <a:p>
            <a:r>
              <a:rPr lang="fr-CA">
                <a:solidFill>
                  <a:schemeClr val="accent3"/>
                </a:solidFill>
              </a:rPr>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ce réservé de la date 6"/>
          <p:cNvSpPr>
            <a:spLocks noGrp="1"/>
          </p:cNvSpPr>
          <p:nvPr>
            <p:ph type="dt" sz="half" idx="10"/>
          </p:nvPr>
        </p:nvSpPr>
        <p:spPr/>
        <p:txBody>
          <a:bodyPr/>
          <a:lstStyle/>
          <a:p>
            <a:fld id="{C1497926-8A7C-A74D-81AE-31CC015ABDA3}"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38</a:t>
            </a:fld>
            <a:endParaRPr lang="fr-CA"/>
          </a:p>
        </p:txBody>
      </p:sp>
      <p:sp>
        <p:nvSpPr>
          <p:cNvPr id="3" name="Espace réservé du pied de page 2"/>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19889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
          <p:cNvSpPr>
            <a:spLocks noGrp="1"/>
          </p:cNvSpPr>
          <p:nvPr>
            <p:ph type="title"/>
          </p:nvPr>
        </p:nvSpPr>
        <p:spPr bwMode="auto">
          <a:xfrm>
            <a:off x="480360" y="-59054"/>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6 </a:t>
            </a:r>
          </a:p>
        </p:txBody>
      </p:sp>
      <p:sp>
        <p:nvSpPr>
          <p:cNvPr id="99331" name="Rectangle 2"/>
          <p:cNvSpPr>
            <a:spLocks noGrp="1"/>
          </p:cNvSpPr>
          <p:nvPr>
            <p:ph sz="quarter" idx="1"/>
          </p:nvPr>
        </p:nvSpPr>
        <p:spPr bwMode="auto">
          <a:xfrm>
            <a:off x="475488" y="1578901"/>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a:bodyPr>
          <a:lstStyle/>
          <a:p>
            <a:pPr marL="0" indent="0" algn="just">
              <a:buNone/>
            </a:pPr>
            <a:r>
              <a:rPr lang="fr-FR" altLang="fr-FR" sz="2400" dirty="0">
                <a:solidFill>
                  <a:schemeClr val="accent1"/>
                </a:solidFill>
              </a:rPr>
              <a:t>À titre de psychologue du travail et des organisations, j’ai récemment obtenu un important contrat de la compagnie </a:t>
            </a:r>
            <a:r>
              <a:rPr lang="fr-FR" altLang="fr-FR" sz="2400" dirty="0" err="1">
                <a:solidFill>
                  <a:schemeClr val="accent1"/>
                </a:solidFill>
              </a:rPr>
              <a:t>Martimex</a:t>
            </a:r>
            <a:r>
              <a:rPr lang="fr-FR" altLang="fr-FR" sz="2400" dirty="0">
                <a:solidFill>
                  <a:schemeClr val="accent1"/>
                </a:solidFill>
              </a:rPr>
              <a:t> pour procéder à l’évaluation du potentiel d’un groupe de cadres intermédiaires. Lors de la première rencontre, j’ai verbalement fourni à chacun des cadres évalués des informations sur la nature de mon mandat et sur le fait que mon rapport d’évaluation serait transmis au directeur du personnel de la compagnie </a:t>
            </a:r>
            <a:r>
              <a:rPr lang="fr-FR" altLang="fr-FR" sz="2400" dirty="0" err="1">
                <a:solidFill>
                  <a:schemeClr val="accent1"/>
                </a:solidFill>
              </a:rPr>
              <a:t>Martimex</a:t>
            </a:r>
            <a:r>
              <a:rPr lang="fr-FR" altLang="fr-FR" sz="2400" dirty="0">
                <a:solidFill>
                  <a:schemeClr val="accent1"/>
                </a:solidFill>
              </a:rPr>
              <a:t> et que c’est elle qui défraie mes honoraires. Je les ai de plus informés que je ne pourrais pas leur donner une copie de leur rapport d’évaluation à moins que la compagnie ne m’y autorise.</a:t>
            </a:r>
          </a:p>
          <a:p>
            <a:pPr marL="0" indent="0" algn="just" eaLnBrk="1" hangingPunct="1">
              <a:buNone/>
            </a:pPr>
            <a:r>
              <a:rPr lang="fr-FR" altLang="fr-FR" sz="2300" dirty="0">
                <a:solidFill>
                  <a:srgbClr val="535353"/>
                </a:solidFill>
              </a:rPr>
              <a:t> </a:t>
            </a:r>
          </a:p>
        </p:txBody>
      </p:sp>
      <p:sp>
        <p:nvSpPr>
          <p:cNvPr id="3" name="Espace réservé de la date 2"/>
          <p:cNvSpPr>
            <a:spLocks noGrp="1"/>
          </p:cNvSpPr>
          <p:nvPr>
            <p:ph type="dt" sz="half" idx="10"/>
          </p:nvPr>
        </p:nvSpPr>
        <p:spPr/>
        <p:txBody>
          <a:bodyPr/>
          <a:lstStyle/>
          <a:p>
            <a:fld id="{DEA86EE8-8679-8C42-A277-8E5FF119AAE7}"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39</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05424" y="6375505"/>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normAutofit/>
          </a:bodyPr>
          <a:lstStyle/>
          <a:p>
            <a:r>
              <a:rPr lang="fr-FR" altLang="fr-FR" sz="3600" dirty="0">
                <a:solidFill>
                  <a:schemeClr val="accent1"/>
                </a:solidFill>
              </a:rPr>
              <a:t>Scénario 3 :</a:t>
            </a:r>
          </a:p>
          <a:p>
            <a:r>
              <a:rPr lang="fr-FR" altLang="fr-FR" sz="3600" dirty="0">
                <a:solidFill>
                  <a:schemeClr val="accent1"/>
                </a:solidFill>
              </a:rPr>
              <a:t>Mon meilleur ami</a:t>
            </a:r>
            <a:endParaRPr lang="fr-CA" sz="3600" dirty="0">
              <a:solidFill>
                <a:schemeClr val="accent1"/>
              </a:solidFill>
            </a:endParaRPr>
          </a:p>
        </p:txBody>
      </p:sp>
      <p:sp>
        <p:nvSpPr>
          <p:cNvPr id="4" name="Titre 3"/>
          <p:cNvSpPr>
            <a:spLocks noGrp="1"/>
          </p:cNvSpPr>
          <p:nvPr>
            <p:ph type="title"/>
          </p:nvPr>
        </p:nvSpPr>
        <p:spPr/>
        <p:txBody>
          <a:bodyPr/>
          <a:lstStyle/>
          <a:p>
            <a:r>
              <a:rPr lang="fr-CA" dirty="0">
                <a:solidFill>
                  <a:schemeClr val="accent3"/>
                </a:solidFill>
              </a:rPr>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414850"/>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ce réservé de la date 6"/>
          <p:cNvSpPr>
            <a:spLocks noGrp="1"/>
          </p:cNvSpPr>
          <p:nvPr>
            <p:ph type="dt" sz="half" idx="10"/>
          </p:nvPr>
        </p:nvSpPr>
        <p:spPr/>
        <p:txBody>
          <a:bodyPr/>
          <a:lstStyle/>
          <a:p>
            <a:fld id="{84AAD0C2-E0CD-8C42-BA5D-272D182DA18F}" type="datetime1">
              <a:rPr lang="fr-CA" smtClean="0"/>
              <a:t>2020-12-05</a:t>
            </a:fld>
            <a:endParaRPr lang="fr-CA" dirty="0"/>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4</a:t>
            </a:fld>
            <a:endParaRPr lang="fr-CA" dirty="0"/>
          </a:p>
        </p:txBody>
      </p:sp>
      <p:sp>
        <p:nvSpPr>
          <p:cNvPr id="3" name="Espace réservé du pied de page 2"/>
          <p:cNvSpPr>
            <a:spLocks noGrp="1"/>
          </p:cNvSpPr>
          <p:nvPr>
            <p:ph type="ftr" sz="quarter" idx="11"/>
          </p:nvPr>
        </p:nvSpPr>
        <p:spPr/>
        <p:txBody>
          <a:bodyPr/>
          <a:lstStyle/>
          <a:p>
            <a:r>
              <a:rPr lang="fr-CA"/>
              <a:t>© 2019  Tous droits réservés   </a:t>
            </a:r>
            <a:endParaRPr lang="fr-CA" dirty="0"/>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65503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1"/>
          <p:cNvSpPr>
            <a:spLocks noGrp="1"/>
          </p:cNvSpPr>
          <p:nvPr>
            <p:ph type="title"/>
          </p:nvPr>
        </p:nvSpPr>
        <p:spPr bwMode="auto">
          <a:xfrm>
            <a:off x="457200" y="152400"/>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6 (suite) </a:t>
            </a:r>
          </a:p>
        </p:txBody>
      </p:sp>
      <p:sp>
        <p:nvSpPr>
          <p:cNvPr id="100355" name="Rectangle 2"/>
          <p:cNvSpPr>
            <a:spLocks noGrp="1"/>
          </p:cNvSpPr>
          <p:nvPr>
            <p:ph sz="quarter" idx="1"/>
          </p:nvPr>
        </p:nvSpPr>
        <p:spPr bwMode="auto">
          <a:xfrm>
            <a:off x="457200" y="1622240"/>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Autofit/>
          </a:bodyPr>
          <a:lstStyle/>
          <a:p>
            <a:pPr marL="0" indent="0" algn="just" eaLnBrk="1" hangingPunct="1">
              <a:buNone/>
            </a:pPr>
            <a:r>
              <a:rPr lang="fr-FR" altLang="fr-FR" sz="2000" dirty="0">
                <a:solidFill>
                  <a:schemeClr val="accent1"/>
                </a:solidFill>
              </a:rPr>
              <a:t>Comme convenu, j’ai transmis mes rapports d’évaluation au directeur du personnel de </a:t>
            </a:r>
            <a:r>
              <a:rPr lang="fr-FR" altLang="fr-FR" sz="2000" dirty="0" err="1">
                <a:solidFill>
                  <a:schemeClr val="accent1"/>
                </a:solidFill>
              </a:rPr>
              <a:t>Martimex</a:t>
            </a:r>
            <a:r>
              <a:rPr lang="fr-FR" altLang="fr-FR" sz="2000" dirty="0">
                <a:solidFill>
                  <a:schemeClr val="accent1"/>
                </a:solidFill>
              </a:rPr>
              <a:t> il y a environ un mois. M. Tremblay, un des cadres évalués, m’a téléphoné hier pour me dire qu’il désirait obtenir une copie de son rapport d’évaluation parce qu’il prétend que, se basant sur ce rapport, les dirigeants de </a:t>
            </a:r>
            <a:r>
              <a:rPr lang="fr-FR" altLang="fr-FR" sz="2000" dirty="0" err="1">
                <a:solidFill>
                  <a:schemeClr val="accent1"/>
                </a:solidFill>
              </a:rPr>
              <a:t>Martimex</a:t>
            </a:r>
            <a:r>
              <a:rPr lang="fr-FR" altLang="fr-FR" sz="2000" dirty="0">
                <a:solidFill>
                  <a:schemeClr val="accent1"/>
                </a:solidFill>
              </a:rPr>
              <a:t> ont décidé de mettre un terme à son emploi. Il entend contester cette décision et, sous réserve de ce que son avocat verra dans mon rapport, il envisage de me faire assigner comme témoin lorsque sa cause sera entendue devant la Commission des normes du travail. Évidemment, j’ai tout de suite téléphoné au directeur du personnel de </a:t>
            </a:r>
            <a:r>
              <a:rPr lang="fr-FR" altLang="fr-FR" sz="2000" dirty="0" err="1">
                <a:solidFill>
                  <a:schemeClr val="accent1"/>
                </a:solidFill>
              </a:rPr>
              <a:t>Martimex</a:t>
            </a:r>
            <a:r>
              <a:rPr lang="fr-FR" altLang="fr-FR" sz="2000" dirty="0">
                <a:solidFill>
                  <a:schemeClr val="accent1"/>
                </a:solidFill>
              </a:rPr>
              <a:t> qui ne m’autorise pas à lui transmettre copie de son rapport d’évaluation. Au surplus, il m’a menacé de poursuites pour bris de confidentialité si M. Tremblay devait avoir accès aux informations contenues dans son rapport d’évaluation. </a:t>
            </a:r>
          </a:p>
          <a:p>
            <a:pPr marL="0" indent="0" algn="l" eaLnBrk="1" hangingPunct="1">
              <a:buNone/>
            </a:pPr>
            <a:r>
              <a:rPr lang="fr-FR" altLang="fr-FR" sz="2000" dirty="0">
                <a:solidFill>
                  <a:schemeClr val="accent1"/>
                </a:solidFill>
              </a:rPr>
              <a:t> </a:t>
            </a:r>
          </a:p>
          <a:p>
            <a:pPr marL="0" indent="0" algn="l" eaLnBrk="1" hangingPunct="1">
              <a:buNone/>
            </a:pPr>
            <a:r>
              <a:rPr lang="fr-FR" altLang="fr-FR" sz="2000" dirty="0">
                <a:solidFill>
                  <a:schemeClr val="accent1"/>
                </a:solidFill>
              </a:rPr>
              <a:t>Qu’est-ce que je vais faire maintenant?</a:t>
            </a:r>
          </a:p>
        </p:txBody>
      </p:sp>
      <p:sp>
        <p:nvSpPr>
          <p:cNvPr id="3" name="Espace réservé de la date 2"/>
          <p:cNvSpPr>
            <a:spLocks noGrp="1"/>
          </p:cNvSpPr>
          <p:nvPr>
            <p:ph type="dt" sz="half" idx="10"/>
          </p:nvPr>
        </p:nvSpPr>
        <p:spPr/>
        <p:txBody>
          <a:bodyPr/>
          <a:lstStyle/>
          <a:p>
            <a:fld id="{FD0E1A99-6762-EC4A-9EA1-9B5817DD4FBE}"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40</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
          <p:cNvSpPr>
            <a:spLocks noGrp="1"/>
          </p:cNvSpPr>
          <p:nvPr>
            <p:ph type="title"/>
          </p:nvPr>
        </p:nvSpPr>
        <p:spPr bwMode="auto">
          <a:xfrm>
            <a:off x="475488" y="-59054"/>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a:solidFill>
                  <a:schemeClr val="accent1"/>
                </a:solidFill>
              </a:rPr>
              <a:t>Références</a:t>
            </a:r>
          </a:p>
        </p:txBody>
      </p:sp>
      <p:sp>
        <p:nvSpPr>
          <p:cNvPr id="112643" name="Rectangle 2"/>
          <p:cNvSpPr>
            <a:spLocks noGrp="1"/>
          </p:cNvSpPr>
          <p:nvPr>
            <p:ph sz="quarter" idx="1"/>
          </p:nvPr>
        </p:nvSpPr>
        <p:spPr bwMode="auto">
          <a:xfrm>
            <a:off x="457200" y="1216025"/>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lgn="l" eaLnBrk="1" hangingPunct="1">
              <a:lnSpc>
                <a:spcPct val="80000"/>
              </a:lnSpc>
              <a:spcBef>
                <a:spcPts val="600"/>
              </a:spcBef>
            </a:pPr>
            <a:endParaRPr lang="fr-FR" altLang="fr-FR" sz="2800" dirty="0">
              <a:solidFill>
                <a:srgbClr val="535353"/>
              </a:solidFill>
            </a:endParaRPr>
          </a:p>
          <a:p>
            <a:pPr algn="l" eaLnBrk="1" hangingPunct="1">
              <a:lnSpc>
                <a:spcPct val="80000"/>
              </a:lnSpc>
              <a:spcBef>
                <a:spcPts val="600"/>
              </a:spcBef>
            </a:pPr>
            <a:endParaRPr lang="fr-FR" altLang="fr-FR" sz="2800" dirty="0">
              <a:solidFill>
                <a:srgbClr val="535353"/>
              </a:solidFill>
            </a:endParaRPr>
          </a:p>
          <a:p>
            <a:pPr algn="l" eaLnBrk="1" hangingPunct="1">
              <a:lnSpc>
                <a:spcPct val="80000"/>
              </a:lnSpc>
              <a:spcBef>
                <a:spcPts val="600"/>
              </a:spcBef>
            </a:pPr>
            <a:r>
              <a:rPr lang="fr-FR" altLang="fr-FR" sz="2800" i="1" dirty="0">
                <a:solidFill>
                  <a:schemeClr val="accent1"/>
                </a:solidFill>
              </a:rPr>
              <a:t>La pratique des psychologues du travail et des organisations</a:t>
            </a:r>
            <a:r>
              <a:rPr lang="fr-FR" altLang="fr-FR" sz="2800" dirty="0">
                <a:solidFill>
                  <a:schemeClr val="accent1"/>
                </a:solidFill>
              </a:rPr>
              <a:t>. Fiche déontologique, novembre 2004</a:t>
            </a:r>
          </a:p>
        </p:txBody>
      </p:sp>
      <p:sp>
        <p:nvSpPr>
          <p:cNvPr id="3" name="Espace réservé de la date 2"/>
          <p:cNvSpPr>
            <a:spLocks noGrp="1"/>
          </p:cNvSpPr>
          <p:nvPr>
            <p:ph type="dt" sz="half" idx="10"/>
          </p:nvPr>
        </p:nvSpPr>
        <p:spPr/>
        <p:txBody>
          <a:bodyPr/>
          <a:lstStyle/>
          <a:p>
            <a:fld id="{47FC75F3-3BE3-F44E-8E5D-7BC8A83F67C2}"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41</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normAutofit fontScale="92500" lnSpcReduction="10000"/>
          </a:bodyPr>
          <a:lstStyle/>
          <a:p>
            <a:r>
              <a:rPr lang="fr-FR" altLang="fr-FR" sz="3600" dirty="0">
                <a:solidFill>
                  <a:schemeClr val="accent1"/>
                </a:solidFill>
              </a:rPr>
              <a:t>Scénario 7 : </a:t>
            </a:r>
          </a:p>
          <a:p>
            <a:r>
              <a:rPr lang="fr-FR" altLang="fr-FR" sz="3600" dirty="0">
                <a:solidFill>
                  <a:schemeClr val="accent1"/>
                </a:solidFill>
              </a:rPr>
              <a:t>Le psychologue </a:t>
            </a:r>
            <a:r>
              <a:rPr lang="fr-FR" altLang="fr-FR" sz="3600" dirty="0" err="1">
                <a:solidFill>
                  <a:schemeClr val="accent1"/>
                </a:solidFill>
              </a:rPr>
              <a:t>multi-tâches</a:t>
            </a:r>
            <a:endParaRPr lang="fr-CA" sz="3600" dirty="0">
              <a:solidFill>
                <a:schemeClr val="accent1"/>
              </a:solidFill>
            </a:endParaRPr>
          </a:p>
        </p:txBody>
      </p:sp>
      <p:sp>
        <p:nvSpPr>
          <p:cNvPr id="4" name="Titre 3"/>
          <p:cNvSpPr>
            <a:spLocks noGrp="1"/>
          </p:cNvSpPr>
          <p:nvPr>
            <p:ph type="title"/>
          </p:nvPr>
        </p:nvSpPr>
        <p:spPr/>
        <p:txBody>
          <a:bodyPr/>
          <a:lstStyle/>
          <a:p>
            <a:r>
              <a:rPr lang="fr-CA">
                <a:solidFill>
                  <a:schemeClr val="accent3"/>
                </a:solidFill>
              </a:rPr>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ce réservé de la date 6"/>
          <p:cNvSpPr>
            <a:spLocks noGrp="1"/>
          </p:cNvSpPr>
          <p:nvPr>
            <p:ph type="dt" sz="half" idx="10"/>
          </p:nvPr>
        </p:nvSpPr>
        <p:spPr/>
        <p:txBody>
          <a:bodyPr/>
          <a:lstStyle/>
          <a:p>
            <a:fld id="{6D9C1DFD-97F6-2841-AA41-A9A2D7842C9A}"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42</a:t>
            </a:fld>
            <a:endParaRPr lang="fr-CA"/>
          </a:p>
        </p:txBody>
      </p:sp>
      <p:sp>
        <p:nvSpPr>
          <p:cNvPr id="3" name="Espace réservé du pied de page 2"/>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62709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solidFill>
                  <a:schemeClr val="accent1"/>
                </a:solidFill>
              </a:rPr>
              <a:t>Un psychologue </a:t>
            </a:r>
            <a:r>
              <a:rPr lang="fr-CA" dirty="0" err="1">
                <a:solidFill>
                  <a:schemeClr val="accent1"/>
                </a:solidFill>
              </a:rPr>
              <a:t>multi-tâches</a:t>
            </a:r>
            <a:endParaRPr lang="fr-CA" dirty="0">
              <a:solidFill>
                <a:schemeClr val="accent1"/>
              </a:solidFill>
            </a:endParaRPr>
          </a:p>
        </p:txBody>
      </p:sp>
      <p:sp>
        <p:nvSpPr>
          <p:cNvPr id="4" name="Rectangle 2"/>
          <p:cNvSpPr>
            <a:spLocks noGrp="1" noChangeArrowheads="1"/>
          </p:cNvSpPr>
          <p:nvPr>
            <p:ph idx="1"/>
          </p:nvPr>
        </p:nvSpPr>
        <p:spPr>
          <a:xfrm>
            <a:off x="467544" y="1628800"/>
            <a:ext cx="8368608" cy="4680519"/>
          </a:xfrm>
        </p:spPr>
        <p:txBody>
          <a:bodyPr vert="horz" lIns="68580" tIns="0" rIns="68580" bIns="34290" rtlCol="0" anchor="ctr">
            <a:noAutofit/>
          </a:bodyPr>
          <a:lstStyle/>
          <a:p>
            <a:pPr marL="90488" indent="0">
              <a:lnSpc>
                <a:spcPct val="93000"/>
              </a:lnSpc>
              <a:buFont typeface="Wingdings 3" pitchFamily="18" charset="2"/>
              <a:buChar char="•"/>
            </a:pPr>
            <a:endParaRPr lang="en-GB" altLang="fr-FR" sz="1800" dirty="0"/>
          </a:p>
          <a:p>
            <a:pPr marL="90488" indent="0">
              <a:lnSpc>
                <a:spcPct val="93000"/>
              </a:lnSpc>
              <a:buNone/>
            </a:pPr>
            <a:r>
              <a:rPr lang="fr-CA" altLang="fr-FR" sz="3200" dirty="0">
                <a:solidFill>
                  <a:schemeClr val="accent1"/>
                </a:solidFill>
              </a:rPr>
              <a:t>Il y a six mois, la compagnie </a:t>
            </a:r>
            <a:r>
              <a:rPr lang="fr-CA" altLang="fr-FR" sz="3200" i="1" dirty="0">
                <a:solidFill>
                  <a:schemeClr val="accent1"/>
                </a:solidFill>
              </a:rPr>
              <a:t>Imagine Ltée</a:t>
            </a:r>
            <a:r>
              <a:rPr lang="fr-CA" altLang="fr-FR" sz="3200" dirty="0">
                <a:solidFill>
                  <a:schemeClr val="accent1"/>
                </a:solidFill>
              </a:rPr>
              <a:t> m’a engagé pour son programme d’aide aux employés. Il a été convenu avec le directeur général que je recevrais les employés ayant des problèmes personnels qui désireraient consulter un psychologue. </a:t>
            </a:r>
          </a:p>
          <a:p>
            <a:pPr marL="90488" indent="0">
              <a:lnSpc>
                <a:spcPct val="93000"/>
              </a:lnSpc>
              <a:buNone/>
            </a:pPr>
            <a:r>
              <a:rPr lang="fr-CA" altLang="fr-FR" sz="3200" dirty="0">
                <a:solidFill>
                  <a:schemeClr val="accent1"/>
                </a:solidFill>
              </a:rPr>
              <a:t>Récemment, le gérant des ventes pour l’est du pays m’a demandé d’évaluer les forces et les faiblesses de chacun des membres de son équipe de façon à ce qu’il puisse mieux les soutenir. </a:t>
            </a:r>
          </a:p>
          <a:p>
            <a:endParaRPr lang="fr-CA" sz="1650" dirty="0"/>
          </a:p>
          <a:p>
            <a:pPr marL="90488" indent="0">
              <a:lnSpc>
                <a:spcPct val="93000"/>
              </a:lnSpc>
              <a:buFont typeface="Wingdings 3" pitchFamily="18" charset="2"/>
              <a:buChar char="•"/>
            </a:pPr>
            <a:endParaRPr lang="en-GB" altLang="fr-FR" sz="1650" dirty="0"/>
          </a:p>
        </p:txBody>
      </p:sp>
      <p:pic>
        <p:nvPicPr>
          <p:cNvPr id="8" name="Picture 2" descr="LOGO_OPQ_Couleur_Medium">
            <a:extLst>
              <a:ext uri="{FF2B5EF4-FFF2-40B4-BE49-F238E27FC236}">
                <a16:creationId xmlns:a16="http://schemas.microsoft.com/office/drawing/2014/main" id="{F2B808B1-7350-4E47-B13B-916A597F19E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Espace réservé du numéro de diapositive 11">
            <a:extLst>
              <a:ext uri="{FF2B5EF4-FFF2-40B4-BE49-F238E27FC236}">
                <a16:creationId xmlns:a16="http://schemas.microsoft.com/office/drawing/2014/main" id="{E1AA5250-3367-4241-8F1C-802F03E3C8F5}"/>
              </a:ext>
            </a:extLst>
          </p:cNvPr>
          <p:cNvSpPr>
            <a:spLocks noGrp="1"/>
          </p:cNvSpPr>
          <p:nvPr>
            <p:ph type="sldNum" sz="quarter" idx="12"/>
          </p:nvPr>
        </p:nvSpPr>
        <p:spPr/>
        <p:txBody>
          <a:bodyPr/>
          <a:lstStyle/>
          <a:p>
            <a:fld id="{895E5666-8F05-4B15-8650-1A6B9E294892}" type="slidenum">
              <a:rPr lang="fr-CA" smtClean="0"/>
              <a:t>43</a:t>
            </a:fld>
            <a:endParaRPr lang="fr-CA"/>
          </a:p>
        </p:txBody>
      </p:sp>
      <p:sp>
        <p:nvSpPr>
          <p:cNvPr id="13" name="Espace réservé du pied de page 12">
            <a:extLst>
              <a:ext uri="{FF2B5EF4-FFF2-40B4-BE49-F238E27FC236}">
                <a16:creationId xmlns:a16="http://schemas.microsoft.com/office/drawing/2014/main" id="{FE4AEE6F-6A60-B444-94ED-007F605ED507}"/>
              </a:ext>
            </a:extLst>
          </p:cNvPr>
          <p:cNvSpPr>
            <a:spLocks noGrp="1"/>
          </p:cNvSpPr>
          <p:nvPr>
            <p:ph type="ftr" sz="quarter" idx="11"/>
          </p:nvPr>
        </p:nvSpPr>
        <p:spPr/>
        <p:txBody>
          <a:bodyPr/>
          <a:lstStyle/>
          <a:p>
            <a:r>
              <a:rPr lang="fr-CA"/>
              <a:t>© 2019  Tous droits réservés   </a:t>
            </a:r>
          </a:p>
        </p:txBody>
      </p:sp>
      <p:sp>
        <p:nvSpPr>
          <p:cNvPr id="3" name="Espace réservé de la date 2">
            <a:extLst>
              <a:ext uri="{FF2B5EF4-FFF2-40B4-BE49-F238E27FC236}">
                <a16:creationId xmlns:a16="http://schemas.microsoft.com/office/drawing/2014/main" id="{B0A676FB-75CC-D845-A527-30A752F69675}"/>
              </a:ext>
            </a:extLst>
          </p:cNvPr>
          <p:cNvSpPr>
            <a:spLocks noGrp="1"/>
          </p:cNvSpPr>
          <p:nvPr>
            <p:ph type="dt" sz="half" idx="10"/>
          </p:nvPr>
        </p:nvSpPr>
        <p:spPr/>
        <p:txBody>
          <a:bodyPr/>
          <a:lstStyle/>
          <a:p>
            <a:fld id="{1F21550C-99E3-7C46-9E36-107BE7354F31}" type="datetime1">
              <a:rPr lang="fr-CA" smtClean="0"/>
              <a:t>2020-12-05</a:t>
            </a:fld>
            <a:endParaRPr lang="fr-CA"/>
          </a:p>
        </p:txBody>
      </p:sp>
    </p:spTree>
    <p:extLst>
      <p:ext uri="{BB962C8B-B14F-4D97-AF65-F5344CB8AC3E}">
        <p14:creationId xmlns:p14="http://schemas.microsoft.com/office/powerpoint/2010/main" val="39013016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60648"/>
            <a:ext cx="8534400" cy="758952"/>
          </a:xfrm>
        </p:spPr>
        <p:txBody>
          <a:bodyPr/>
          <a:lstStyle/>
          <a:p>
            <a:r>
              <a:rPr lang="fr-CA" dirty="0"/>
              <a:t> </a:t>
            </a:r>
            <a:r>
              <a:rPr lang="fr-CA" dirty="0">
                <a:solidFill>
                  <a:schemeClr val="accent1"/>
                </a:solidFill>
              </a:rPr>
              <a:t>Un psychologue </a:t>
            </a:r>
            <a:r>
              <a:rPr lang="fr-CA" dirty="0" err="1">
                <a:solidFill>
                  <a:schemeClr val="accent1"/>
                </a:solidFill>
              </a:rPr>
              <a:t>multi-tâches</a:t>
            </a:r>
            <a:endParaRPr lang="fr-CA" dirty="0">
              <a:solidFill>
                <a:schemeClr val="accent1"/>
              </a:solidFill>
            </a:endParaRPr>
          </a:p>
        </p:txBody>
      </p:sp>
      <p:sp>
        <p:nvSpPr>
          <p:cNvPr id="4" name="Rectangle 2"/>
          <p:cNvSpPr>
            <a:spLocks noGrp="1" noChangeArrowheads="1"/>
          </p:cNvSpPr>
          <p:nvPr>
            <p:ph idx="1"/>
          </p:nvPr>
        </p:nvSpPr>
        <p:spPr>
          <a:xfrm>
            <a:off x="323528" y="1412776"/>
            <a:ext cx="8534399" cy="5850762"/>
          </a:xfrm>
        </p:spPr>
        <p:txBody>
          <a:bodyPr vert="horz" lIns="68580" tIns="0" rIns="68580" bIns="34290" rtlCol="0" anchor="ctr">
            <a:noAutofit/>
          </a:bodyPr>
          <a:lstStyle/>
          <a:p>
            <a:pPr marL="90488" indent="0">
              <a:lnSpc>
                <a:spcPct val="93000"/>
              </a:lnSpc>
              <a:buNone/>
            </a:pPr>
            <a:endParaRPr lang="fr-CA" altLang="fr-FR" sz="2800" dirty="0">
              <a:solidFill>
                <a:schemeClr val="accent1"/>
              </a:solidFill>
            </a:endParaRPr>
          </a:p>
          <a:p>
            <a:pPr marL="90488" indent="0">
              <a:lnSpc>
                <a:spcPct val="93000"/>
              </a:lnSpc>
              <a:buNone/>
            </a:pPr>
            <a:r>
              <a:rPr lang="fr-CA" altLang="fr-FR" sz="2800" dirty="0">
                <a:solidFill>
                  <a:schemeClr val="accent1"/>
                </a:solidFill>
              </a:rPr>
              <a:t>Il y a aussi le président qui a demandé mon opinion sur certains employés que j’avais rencontrés, dans la perspective de les promouvoir à des postes de direction. </a:t>
            </a:r>
          </a:p>
          <a:p>
            <a:pPr marL="90488" indent="0">
              <a:lnSpc>
                <a:spcPct val="93000"/>
              </a:lnSpc>
              <a:buNone/>
            </a:pPr>
            <a:r>
              <a:rPr lang="fr-CA" altLang="fr-FR" sz="2800" dirty="0">
                <a:solidFill>
                  <a:schemeClr val="accent1"/>
                </a:solidFill>
              </a:rPr>
              <a:t>Je comprends que tout va très bien pour moi et qu’on m’apprécie de plus en plus. Toutefois, un point me chicote relativement à la tenue des dossiers. Le directeur général me dit que je dois les laisser sous sa garde puisque si jamais je quittais, ils devraient être accessibles à celui qui me succédera.</a:t>
            </a:r>
          </a:p>
          <a:p>
            <a:pPr marL="90488" indent="0">
              <a:lnSpc>
                <a:spcPct val="93000"/>
              </a:lnSpc>
              <a:buNone/>
            </a:pPr>
            <a:r>
              <a:rPr lang="fr-CA" altLang="fr-FR" sz="2800" dirty="0">
                <a:solidFill>
                  <a:schemeClr val="accent1"/>
                </a:solidFill>
              </a:rPr>
              <a:t>Que faire?</a:t>
            </a:r>
          </a:p>
          <a:p>
            <a:endParaRPr lang="fr-CA" sz="2800" dirty="0"/>
          </a:p>
          <a:p>
            <a:pPr marL="90488" indent="0">
              <a:lnSpc>
                <a:spcPct val="93000"/>
              </a:lnSpc>
              <a:buFont typeface="Wingdings 3" pitchFamily="18" charset="2"/>
              <a:buChar char="•"/>
            </a:pPr>
            <a:endParaRPr lang="en-GB" altLang="fr-FR" sz="2800" dirty="0"/>
          </a:p>
        </p:txBody>
      </p:sp>
      <p:pic>
        <p:nvPicPr>
          <p:cNvPr id="8" name="Picture 2" descr="LOGO_OPQ_Couleur_Medium">
            <a:extLst>
              <a:ext uri="{FF2B5EF4-FFF2-40B4-BE49-F238E27FC236}">
                <a16:creationId xmlns:a16="http://schemas.microsoft.com/office/drawing/2014/main" id="{CCF79FA7-7FE8-E046-87C8-66753130BD8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Espace réservé du numéro de diapositive 11">
            <a:extLst>
              <a:ext uri="{FF2B5EF4-FFF2-40B4-BE49-F238E27FC236}">
                <a16:creationId xmlns:a16="http://schemas.microsoft.com/office/drawing/2014/main" id="{25BD500A-D0FC-494A-90ED-6D8A4607F8FC}"/>
              </a:ext>
            </a:extLst>
          </p:cNvPr>
          <p:cNvSpPr>
            <a:spLocks noGrp="1"/>
          </p:cNvSpPr>
          <p:nvPr>
            <p:ph type="sldNum" sz="quarter" idx="12"/>
          </p:nvPr>
        </p:nvSpPr>
        <p:spPr/>
        <p:txBody>
          <a:bodyPr/>
          <a:lstStyle/>
          <a:p>
            <a:fld id="{895E5666-8F05-4B15-8650-1A6B9E294892}" type="slidenum">
              <a:rPr lang="fr-CA" smtClean="0"/>
              <a:t>44</a:t>
            </a:fld>
            <a:endParaRPr lang="fr-CA"/>
          </a:p>
        </p:txBody>
      </p:sp>
      <p:sp>
        <p:nvSpPr>
          <p:cNvPr id="13" name="Espace réservé du pied de page 12">
            <a:extLst>
              <a:ext uri="{FF2B5EF4-FFF2-40B4-BE49-F238E27FC236}">
                <a16:creationId xmlns:a16="http://schemas.microsoft.com/office/drawing/2014/main" id="{CFCD1363-2C51-0646-987D-E365CD1343EE}"/>
              </a:ext>
            </a:extLst>
          </p:cNvPr>
          <p:cNvSpPr>
            <a:spLocks noGrp="1"/>
          </p:cNvSpPr>
          <p:nvPr>
            <p:ph type="ftr" sz="quarter" idx="11"/>
          </p:nvPr>
        </p:nvSpPr>
        <p:spPr/>
        <p:txBody>
          <a:bodyPr/>
          <a:lstStyle/>
          <a:p>
            <a:r>
              <a:rPr lang="fr-CA"/>
              <a:t>© 2019  Tous droits réservés   </a:t>
            </a:r>
          </a:p>
        </p:txBody>
      </p:sp>
      <p:sp>
        <p:nvSpPr>
          <p:cNvPr id="3" name="Espace réservé de la date 2">
            <a:extLst>
              <a:ext uri="{FF2B5EF4-FFF2-40B4-BE49-F238E27FC236}">
                <a16:creationId xmlns:a16="http://schemas.microsoft.com/office/drawing/2014/main" id="{5561BB10-81C5-FA44-B9AD-555BB8E0673F}"/>
              </a:ext>
            </a:extLst>
          </p:cNvPr>
          <p:cNvSpPr>
            <a:spLocks noGrp="1"/>
          </p:cNvSpPr>
          <p:nvPr>
            <p:ph type="dt" sz="half" idx="10"/>
          </p:nvPr>
        </p:nvSpPr>
        <p:spPr/>
        <p:txBody>
          <a:bodyPr/>
          <a:lstStyle/>
          <a:p>
            <a:fld id="{1FFB395E-5051-BC42-9F52-47AAC0DA8D72}" type="datetime1">
              <a:rPr lang="fr-CA" smtClean="0"/>
              <a:t>2020-12-05</a:t>
            </a:fld>
            <a:endParaRPr lang="fr-CA"/>
          </a:p>
        </p:txBody>
      </p:sp>
    </p:spTree>
    <p:extLst>
      <p:ext uri="{BB962C8B-B14F-4D97-AF65-F5344CB8AC3E}">
        <p14:creationId xmlns:p14="http://schemas.microsoft.com/office/powerpoint/2010/main" val="18915128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1"/>
          <p:cNvSpPr>
            <a:spLocks noGrp="1"/>
          </p:cNvSpPr>
          <p:nvPr>
            <p:ph type="title"/>
          </p:nvPr>
        </p:nvSpPr>
        <p:spPr bwMode="auto">
          <a:xfrm>
            <a:off x="475488" y="15747"/>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a:solidFill>
                  <a:schemeClr val="accent1"/>
                </a:solidFill>
              </a:rPr>
              <a:t>Références</a:t>
            </a:r>
          </a:p>
        </p:txBody>
      </p:sp>
      <p:sp>
        <p:nvSpPr>
          <p:cNvPr id="132099" name="Rectangle 2"/>
          <p:cNvSpPr>
            <a:spLocks noGrp="1"/>
          </p:cNvSpPr>
          <p:nvPr>
            <p:ph sz="quarter" idx="1"/>
          </p:nvPr>
        </p:nvSpPr>
        <p:spPr bwMode="auto">
          <a:xfrm>
            <a:off x="475488" y="1742559"/>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marL="0" indent="0" algn="l" eaLnBrk="1" hangingPunct="1">
              <a:buNone/>
            </a:pPr>
            <a:endParaRPr lang="fr-FR" altLang="fr-FR" sz="2400" dirty="0">
              <a:solidFill>
                <a:schemeClr val="accent1"/>
              </a:solidFill>
            </a:endParaRPr>
          </a:p>
          <a:p>
            <a:pPr algn="l" eaLnBrk="1" hangingPunct="1"/>
            <a:r>
              <a:rPr lang="fr-FR" altLang="fr-FR" sz="2400" i="1" dirty="0">
                <a:solidFill>
                  <a:schemeClr val="accent1"/>
                </a:solidFill>
              </a:rPr>
              <a:t>L’intervention dans le cadre des programmes d’aide aux employés (partie 1). </a:t>
            </a:r>
            <a:r>
              <a:rPr lang="fr-FR" altLang="fr-FR" sz="2400" dirty="0">
                <a:solidFill>
                  <a:schemeClr val="accent1"/>
                </a:solidFill>
              </a:rPr>
              <a:t>Fiche déontologique, novembre 2005</a:t>
            </a:r>
          </a:p>
          <a:p>
            <a:pPr algn="l" eaLnBrk="1" hangingPunct="1"/>
            <a:endParaRPr lang="fr-FR" altLang="fr-FR" sz="2400" dirty="0">
              <a:solidFill>
                <a:schemeClr val="accent1"/>
              </a:solidFill>
            </a:endParaRPr>
          </a:p>
          <a:p>
            <a:pPr algn="l" eaLnBrk="1" hangingPunct="1"/>
            <a:r>
              <a:rPr lang="fr-FR" altLang="fr-FR" sz="2400" i="1" dirty="0">
                <a:solidFill>
                  <a:schemeClr val="accent1"/>
                </a:solidFill>
              </a:rPr>
              <a:t>L’intervention dans le cadre des programmes d’aide aux employés (partie 2). </a:t>
            </a:r>
            <a:r>
              <a:rPr lang="fr-FR" altLang="fr-FR" sz="2400" dirty="0">
                <a:solidFill>
                  <a:schemeClr val="accent1"/>
                </a:solidFill>
              </a:rPr>
              <a:t>Fiche déontologique, janvier 2006</a:t>
            </a:r>
          </a:p>
        </p:txBody>
      </p:sp>
      <p:sp>
        <p:nvSpPr>
          <p:cNvPr id="3" name="Espace réservé de la date 2"/>
          <p:cNvSpPr>
            <a:spLocks noGrp="1"/>
          </p:cNvSpPr>
          <p:nvPr>
            <p:ph type="dt" sz="half" idx="10"/>
          </p:nvPr>
        </p:nvSpPr>
        <p:spPr/>
        <p:txBody>
          <a:bodyPr/>
          <a:lstStyle/>
          <a:p>
            <a:fld id="{03EEF6B1-E317-5F43-89BD-4C8CFB19CBCF}"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45</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idx="1"/>
          </p:nvPr>
        </p:nvSpPr>
        <p:spPr/>
        <p:txBody>
          <a:bodyPr>
            <a:noAutofit/>
          </a:bodyPr>
          <a:lstStyle/>
          <a:p>
            <a:r>
              <a:rPr lang="fr-CA" sz="3600">
                <a:solidFill>
                  <a:schemeClr val="accent1"/>
                </a:solidFill>
              </a:rPr>
              <a:t>Utilisation du matériel psychologique</a:t>
            </a:r>
          </a:p>
        </p:txBody>
      </p:sp>
      <p:sp>
        <p:nvSpPr>
          <p:cNvPr id="6" name="Titre 5"/>
          <p:cNvSpPr>
            <a:spLocks noGrp="1"/>
          </p:cNvSpPr>
          <p:nvPr>
            <p:ph type="title"/>
          </p:nvPr>
        </p:nvSpPr>
        <p:spPr/>
        <p:txBody>
          <a:bodyPr/>
          <a:lstStyle/>
          <a:p>
            <a:r>
              <a:rPr lang="fr-CA">
                <a:solidFill>
                  <a:schemeClr val="accent3"/>
                </a:solidFill>
              </a:rPr>
              <a:t>JOUR 2</a:t>
            </a:r>
          </a:p>
        </p:txBody>
      </p:sp>
      <p:pic>
        <p:nvPicPr>
          <p:cNvPr id="8"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e la date 1"/>
          <p:cNvSpPr>
            <a:spLocks noGrp="1"/>
          </p:cNvSpPr>
          <p:nvPr>
            <p:ph type="dt" sz="half" idx="10"/>
          </p:nvPr>
        </p:nvSpPr>
        <p:spPr/>
        <p:txBody>
          <a:bodyPr/>
          <a:lstStyle/>
          <a:p>
            <a:fld id="{E23C1E2E-551F-3C40-8E8F-2E451E8492C6}" type="datetime1">
              <a:rPr lang="fr-CA" smtClean="0"/>
              <a:t>2020-12-05</a:t>
            </a:fld>
            <a:endParaRPr lang="fr-CA"/>
          </a:p>
        </p:txBody>
      </p:sp>
      <p:sp>
        <p:nvSpPr>
          <p:cNvPr id="3" name="Espace réservé du numéro de diapositive 2"/>
          <p:cNvSpPr>
            <a:spLocks noGrp="1"/>
          </p:cNvSpPr>
          <p:nvPr>
            <p:ph type="sldNum" sz="quarter" idx="12"/>
          </p:nvPr>
        </p:nvSpPr>
        <p:spPr/>
        <p:txBody>
          <a:bodyPr/>
          <a:lstStyle/>
          <a:p>
            <a:fld id="{895E5666-8F05-4B15-8650-1A6B9E294892}" type="slidenum">
              <a:rPr lang="fr-CA" smtClean="0"/>
              <a:t>46</a:t>
            </a:fld>
            <a:endParaRPr lang="fr-CA"/>
          </a:p>
        </p:txBody>
      </p:sp>
      <p:sp>
        <p:nvSpPr>
          <p:cNvPr id="4" name="Espace réservé du pied de page 3"/>
          <p:cNvSpPr>
            <a:spLocks noGrp="1"/>
          </p:cNvSpPr>
          <p:nvPr>
            <p:ph type="ftr" sz="quarter" idx="11"/>
          </p:nvPr>
        </p:nvSpPr>
        <p:spPr/>
        <p:txBody>
          <a:bodyPr/>
          <a:lstStyle/>
          <a:p>
            <a:r>
              <a:rPr lang="fr-CA"/>
              <a:t>© 2019  Tous droits réservés   </a:t>
            </a:r>
          </a:p>
        </p:txBody>
      </p:sp>
      <p:pic>
        <p:nvPicPr>
          <p:cNvPr id="9"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67324"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7095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normAutofit fontScale="92500" lnSpcReduction="10000"/>
          </a:bodyPr>
          <a:lstStyle/>
          <a:p>
            <a:r>
              <a:rPr lang="fr-FR" altLang="fr-FR" sz="3600" dirty="0">
                <a:solidFill>
                  <a:schemeClr val="accent1"/>
                </a:solidFill>
              </a:rPr>
              <a:t>Scénario 8 :</a:t>
            </a:r>
          </a:p>
          <a:p>
            <a:r>
              <a:rPr lang="fr-FR" altLang="fr-FR" sz="3600" dirty="0">
                <a:solidFill>
                  <a:schemeClr val="accent1"/>
                </a:solidFill>
              </a:rPr>
              <a:t>Y a-t-il un contrôleur dans la tour de contrôle?</a:t>
            </a:r>
          </a:p>
          <a:p>
            <a:endParaRPr lang="fr-CA" sz="3600" dirty="0">
              <a:solidFill>
                <a:schemeClr val="accent1"/>
              </a:solidFill>
            </a:endParaRPr>
          </a:p>
        </p:txBody>
      </p:sp>
      <p:sp>
        <p:nvSpPr>
          <p:cNvPr id="4" name="Titre 3"/>
          <p:cNvSpPr>
            <a:spLocks noGrp="1"/>
          </p:cNvSpPr>
          <p:nvPr>
            <p:ph type="title"/>
          </p:nvPr>
        </p:nvSpPr>
        <p:spPr/>
        <p:txBody>
          <a:bodyPr/>
          <a:lstStyle/>
          <a:p>
            <a:r>
              <a:rPr lang="fr-CA">
                <a:solidFill>
                  <a:schemeClr val="accent3"/>
                </a:solidFill>
              </a:rPr>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ce réservé de la date 6"/>
          <p:cNvSpPr>
            <a:spLocks noGrp="1"/>
          </p:cNvSpPr>
          <p:nvPr>
            <p:ph type="dt" sz="half" idx="10"/>
          </p:nvPr>
        </p:nvSpPr>
        <p:spPr/>
        <p:txBody>
          <a:bodyPr/>
          <a:lstStyle/>
          <a:p>
            <a:fld id="{77F678B2-1192-C646-89CF-817E241307B1}"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47</a:t>
            </a:fld>
            <a:endParaRPr lang="fr-CA"/>
          </a:p>
        </p:txBody>
      </p:sp>
      <p:sp>
        <p:nvSpPr>
          <p:cNvPr id="3" name="Espace réservé du pied de page 2"/>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49068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1"/>
          <p:cNvSpPr>
            <a:spLocks noGrp="1"/>
          </p:cNvSpPr>
          <p:nvPr>
            <p:ph type="title"/>
          </p:nvPr>
        </p:nvSpPr>
        <p:spPr bwMode="auto">
          <a:xfrm>
            <a:off x="475488" y="-185972"/>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8 </a:t>
            </a:r>
          </a:p>
        </p:txBody>
      </p:sp>
      <p:sp>
        <p:nvSpPr>
          <p:cNvPr id="134147"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Autofit/>
          </a:bodyPr>
          <a:lstStyle/>
          <a:p>
            <a:pPr marL="0" indent="0" algn="just" eaLnBrk="1" hangingPunct="1">
              <a:buNone/>
            </a:pPr>
            <a:r>
              <a:rPr lang="fr-FR" altLang="fr-FR" sz="2200" dirty="0">
                <a:solidFill>
                  <a:schemeClr val="accent1"/>
                </a:solidFill>
              </a:rPr>
              <a:t>La firme pour laquelle je travaille, à titre de psychologue du travail et des organisations, a récemment décroché un important contrat du ministère fédéral des Transports. Grâce à cette entente, nous serons responsables de la sélection de tous les contrôleurs aériens appelés à travailler dans les différents aéroports du pays. Compte tenu de l’envergure du projet, la firme a déjà investi des sommes d’argent considérables dans la validation et la normalisation des tests qui seront utilisés. Il va sans dire que la correction de ces tests se fera de façon informatisée. Les premiers candidats ont été évalués il y a environ deux semaines. Sans autre raison que le désir de satisfaire ma curiosité personnelle, j’ai corrigé à la main un protocole de test d’un des candidats. Lorsque j’ai constaté qu’il y avait des écarts importants entre les résultats que j’avais compilés et ceux informatisés j’ai commencé à m’inquiéter. </a:t>
            </a:r>
          </a:p>
        </p:txBody>
      </p:sp>
      <p:sp>
        <p:nvSpPr>
          <p:cNvPr id="3" name="Espace réservé de la date 2"/>
          <p:cNvSpPr>
            <a:spLocks noGrp="1"/>
          </p:cNvSpPr>
          <p:nvPr>
            <p:ph type="dt" sz="half" idx="10"/>
          </p:nvPr>
        </p:nvSpPr>
        <p:spPr/>
        <p:txBody>
          <a:bodyPr/>
          <a:lstStyle/>
          <a:p>
            <a:fld id="{ECED6E36-BDD6-AE4F-8338-AC668DA75361}"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48</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1"/>
          <p:cNvSpPr>
            <a:spLocks noGrp="1"/>
          </p:cNvSpPr>
          <p:nvPr>
            <p:ph type="title"/>
          </p:nvPr>
        </p:nvSpPr>
        <p:spPr bwMode="auto">
          <a:xfrm>
            <a:off x="475488" y="-16144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8 (suite)</a:t>
            </a:r>
          </a:p>
        </p:txBody>
      </p:sp>
      <p:sp>
        <p:nvSpPr>
          <p:cNvPr id="135171" name="Rectangle 2"/>
          <p:cNvSpPr>
            <a:spLocks noGrp="1"/>
          </p:cNvSpPr>
          <p:nvPr>
            <p:ph sz="quarter" idx="1"/>
          </p:nvPr>
        </p:nvSpPr>
        <p:spPr bwMode="auto">
          <a:xfrm>
            <a:off x="468313" y="1557338"/>
            <a:ext cx="8229600" cy="4525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Autofit/>
          </a:bodyPr>
          <a:lstStyle/>
          <a:p>
            <a:pPr marL="0" indent="0" algn="l" eaLnBrk="1" hangingPunct="1">
              <a:buNone/>
            </a:pPr>
            <a:r>
              <a:rPr lang="fr-FR" altLang="fr-FR" sz="2200" dirty="0">
                <a:solidFill>
                  <a:schemeClr val="accent1"/>
                </a:solidFill>
              </a:rPr>
              <a:t>J’ai vérifié ma correction à plusieurs reprises et chaque fois j’arrivais aux mêmes résultats. J’ai fait la même vérification en utilisant d’autres protocoles de test choisis au hasard. Chaque fois, j’ai constaté des écarts importants entre les résultats que j’ai compilés et ceux fournis par l’ordinateur. J’en ai conclu que le tout était dû à des erreurs du logiciel de correction des tests. Quand j’en ai parlé à mon supérieur immédiat, celui-ci m’a dit de ne pas m’occuper de cela, que j’avais dû me tromper dans mes calculs! </a:t>
            </a:r>
          </a:p>
          <a:p>
            <a:pPr marL="0" indent="0" algn="l" eaLnBrk="1" hangingPunct="1">
              <a:buNone/>
            </a:pPr>
            <a:r>
              <a:rPr lang="fr-FR" altLang="fr-FR" sz="2200" dirty="0">
                <a:solidFill>
                  <a:schemeClr val="accent1"/>
                </a:solidFill>
              </a:rPr>
              <a:t> </a:t>
            </a:r>
          </a:p>
          <a:p>
            <a:pPr marL="0" indent="0" algn="l" eaLnBrk="1" hangingPunct="1">
              <a:buNone/>
            </a:pPr>
            <a:r>
              <a:rPr lang="fr-FR" altLang="fr-FR" sz="2200" dirty="0">
                <a:solidFill>
                  <a:schemeClr val="accent1"/>
                </a:solidFill>
              </a:rPr>
              <a:t>Que dois-je faire? Je crois que les premiers candidats sélectionnés sur la base de leurs résultats aux tests ont déjà été retenus par le comité de sélection pour une entrevue.</a:t>
            </a:r>
          </a:p>
        </p:txBody>
      </p:sp>
      <p:sp>
        <p:nvSpPr>
          <p:cNvPr id="3" name="Espace réservé de la date 2"/>
          <p:cNvSpPr>
            <a:spLocks noGrp="1"/>
          </p:cNvSpPr>
          <p:nvPr>
            <p:ph type="dt" sz="half" idx="10"/>
          </p:nvPr>
        </p:nvSpPr>
        <p:spPr/>
        <p:txBody>
          <a:bodyPr/>
          <a:lstStyle/>
          <a:p>
            <a:fld id="{61DB0F9B-6682-3845-A11D-C59ED25B1A72}"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49</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Grp="1"/>
          </p:cNvSpPr>
          <p:nvPr>
            <p:ph type="title"/>
          </p:nvPr>
        </p:nvSpPr>
        <p:spPr bwMode="auto">
          <a:xfrm>
            <a:off x="460272" y="3080"/>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a:t>
            </a:r>
            <a:r>
              <a:rPr lang="fr-FR" altLang="fr-FR" sz="3200" b="1" dirty="0">
                <a:solidFill>
                  <a:schemeClr val="tx2"/>
                </a:solidFill>
              </a:rPr>
              <a:t> </a:t>
            </a:r>
            <a:r>
              <a:rPr lang="fr-FR" altLang="fr-FR" sz="3200" b="1" dirty="0">
                <a:solidFill>
                  <a:schemeClr val="accent1"/>
                </a:solidFill>
              </a:rPr>
              <a:t>3</a:t>
            </a:r>
          </a:p>
        </p:txBody>
      </p:sp>
      <p:sp>
        <p:nvSpPr>
          <p:cNvPr id="9219" name="Rectangle 2"/>
          <p:cNvSpPr>
            <a:spLocks noGrp="1"/>
          </p:cNvSpPr>
          <p:nvPr>
            <p:ph sz="quarter" idx="1"/>
          </p:nvPr>
        </p:nvSpPr>
        <p:spPr bwMode="auto">
          <a:xfrm>
            <a:off x="460272" y="1700808"/>
            <a:ext cx="8229600" cy="46085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marL="0" indent="0" algn="l" eaLnBrk="1" hangingPunct="1">
              <a:lnSpc>
                <a:spcPct val="80000"/>
              </a:lnSpc>
              <a:spcBef>
                <a:spcPts val="600"/>
              </a:spcBef>
              <a:buClr>
                <a:srgbClr val="7FD13B"/>
              </a:buClr>
              <a:buSzPct val="76000"/>
              <a:buNone/>
            </a:pPr>
            <a:r>
              <a:rPr lang="fr-FR" altLang="fr-FR" sz="2000" dirty="0">
                <a:solidFill>
                  <a:schemeClr val="accent1"/>
                </a:solidFill>
              </a:rPr>
              <a:t>Un collègue psychologue s’adresse à vous pour obtenir une supervision ponctuelle. Il vous présente la situation suivante :</a:t>
            </a:r>
          </a:p>
          <a:p>
            <a:pPr marL="0" indent="0" algn="l" eaLnBrk="1" hangingPunct="1">
              <a:lnSpc>
                <a:spcPct val="80000"/>
              </a:lnSpc>
              <a:spcBef>
                <a:spcPts val="600"/>
              </a:spcBef>
              <a:buClr>
                <a:srgbClr val="7FD13B"/>
              </a:buClr>
              <a:buSzPct val="76000"/>
              <a:buNone/>
            </a:pPr>
            <a:r>
              <a:rPr lang="fr-FR" altLang="fr-FR" sz="2000" dirty="0">
                <a:solidFill>
                  <a:schemeClr val="accent1"/>
                </a:solidFill>
              </a:rPr>
              <a:t>Il y a quelques mois, une cliente qui est en thérapie avec moi depuis environ trois ans est tombée en amour avec mon meilleur ami. Je ne l’ai appris que tout récemment, soit au moment où ils ont fait des aménagements pour vivre ensemble. Je trouve que ceci complique quelque peu à la fois ma relation professionnelle avec cette cliente et ma relation personnelle avec mon ami. Dans le but d’éviter tout problème, je crois qu’il est préférable que j’oriente ma cliente vers un autre psychologue. Qu’en pensez-vous? </a:t>
            </a:r>
          </a:p>
          <a:p>
            <a:pPr marL="0" indent="0" algn="l" eaLnBrk="1" hangingPunct="1">
              <a:lnSpc>
                <a:spcPct val="80000"/>
              </a:lnSpc>
              <a:spcBef>
                <a:spcPts val="600"/>
              </a:spcBef>
              <a:buClr>
                <a:srgbClr val="7FD13B"/>
              </a:buClr>
              <a:buSzPct val="76000"/>
              <a:buNone/>
            </a:pPr>
            <a:r>
              <a:rPr lang="fr-FR" altLang="fr-FR" sz="2000" dirty="0">
                <a:solidFill>
                  <a:schemeClr val="accent1"/>
                </a:solidFill>
              </a:rPr>
              <a:t>J’ai commencé à lui parler de cette possibilité, mais elle s’y oppose catégoriquement prétendant qu’il s’agirait d’abandon thérapeutique de ma part. Que dois-je faire? </a:t>
            </a:r>
          </a:p>
          <a:p>
            <a:pPr marL="0" indent="0" algn="l" eaLnBrk="1" hangingPunct="1">
              <a:lnSpc>
                <a:spcPct val="80000"/>
              </a:lnSpc>
              <a:spcBef>
                <a:spcPts val="600"/>
              </a:spcBef>
              <a:buClr>
                <a:srgbClr val="7FD13B"/>
              </a:buClr>
              <a:buSzPct val="76000"/>
              <a:buNone/>
            </a:pPr>
            <a:r>
              <a:rPr lang="fr-FR" altLang="fr-FR" sz="2000" dirty="0">
                <a:solidFill>
                  <a:schemeClr val="accent1"/>
                </a:solidFill>
              </a:rPr>
              <a:t>Par ailleurs, je suis terriblement mal à l’aise à l’idée de rencontrer à nouveau mon ami. Serait-il préférable de ne pas le rencontrer tant que la situation n’aura pas été éclaircie? Pourrais-je reprendre ma relation avec mon ami si ma cliente consulte un autre psychologue?</a:t>
            </a:r>
          </a:p>
        </p:txBody>
      </p:sp>
      <p:pic>
        <p:nvPicPr>
          <p:cNvPr id="4"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ce réservé de la date 2"/>
          <p:cNvSpPr>
            <a:spLocks noGrp="1"/>
          </p:cNvSpPr>
          <p:nvPr>
            <p:ph type="dt" sz="half" idx="10"/>
          </p:nvPr>
        </p:nvSpPr>
        <p:spPr/>
        <p:txBody>
          <a:bodyPr/>
          <a:lstStyle/>
          <a:p>
            <a:fld id="{DBDE6009-5FAF-5642-965E-270036595A59}" type="datetime1">
              <a:rPr lang="fr-CA" smtClean="0"/>
              <a:t>2020-12-05</a:t>
            </a:fld>
            <a:endParaRPr lang="fr-CA" dirty="0"/>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5</a:t>
            </a:fld>
            <a:endParaRPr lang="fr-CA" dirty="0"/>
          </a:p>
        </p:txBody>
      </p:sp>
      <p:sp>
        <p:nvSpPr>
          <p:cNvPr id="6" name="Espace réservé du pied de page 5"/>
          <p:cNvSpPr>
            <a:spLocks noGrp="1"/>
          </p:cNvSpPr>
          <p:nvPr>
            <p:ph type="ftr" sz="quarter" idx="11"/>
          </p:nvPr>
        </p:nvSpPr>
        <p:spPr/>
        <p:txBody>
          <a:bodyPr/>
          <a:lstStyle/>
          <a:p>
            <a:r>
              <a:rPr lang="fr-CA"/>
              <a:t>© 2019  Tous droits réservés   </a:t>
            </a:r>
            <a:endParaRPr lang="fr-CA" dirty="0"/>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1"/>
          <p:cNvSpPr>
            <a:spLocks noGrp="1"/>
          </p:cNvSpPr>
          <p:nvPr>
            <p:ph type="title"/>
          </p:nvPr>
        </p:nvSpPr>
        <p:spPr bwMode="auto">
          <a:xfrm>
            <a:off x="548713" y="-28074"/>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a:solidFill>
                  <a:schemeClr val="accent1"/>
                </a:solidFill>
              </a:rPr>
              <a:t>Références</a:t>
            </a:r>
          </a:p>
        </p:txBody>
      </p:sp>
      <p:sp>
        <p:nvSpPr>
          <p:cNvPr id="145411" name="Rectangle 2"/>
          <p:cNvSpPr>
            <a:spLocks noGrp="1"/>
          </p:cNvSpPr>
          <p:nvPr>
            <p:ph sz="quarter" idx="1"/>
          </p:nvPr>
        </p:nvSpPr>
        <p:spPr bwMode="auto">
          <a:xfrm>
            <a:off x="457200" y="1216025"/>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lgn="l" eaLnBrk="1" hangingPunct="1"/>
            <a:endParaRPr lang="fr-FR" altLang="fr-FR" sz="2400" i="1" dirty="0">
              <a:solidFill>
                <a:schemeClr val="accent1"/>
              </a:solidFill>
            </a:endParaRPr>
          </a:p>
          <a:p>
            <a:pPr algn="l" eaLnBrk="1" hangingPunct="1"/>
            <a:endParaRPr lang="fr-FR" altLang="fr-FR" sz="2400" i="1" dirty="0">
              <a:solidFill>
                <a:schemeClr val="accent1"/>
              </a:solidFill>
            </a:endParaRPr>
          </a:p>
          <a:p>
            <a:pPr algn="l" eaLnBrk="1" hangingPunct="1"/>
            <a:r>
              <a:rPr lang="fr-FR" altLang="fr-FR" sz="2400" i="1" dirty="0">
                <a:solidFill>
                  <a:schemeClr val="accent1"/>
                </a:solidFill>
              </a:rPr>
              <a:t>Les tests et leur usage</a:t>
            </a:r>
            <a:r>
              <a:rPr lang="fr-FR" altLang="fr-FR" sz="2400" dirty="0">
                <a:solidFill>
                  <a:schemeClr val="accent1"/>
                </a:solidFill>
              </a:rPr>
              <a:t>. Fiche déontologique, septembre 2000. </a:t>
            </a:r>
          </a:p>
          <a:p>
            <a:r>
              <a:rPr lang="fr-CA" sz="2400" i="1" dirty="0">
                <a:solidFill>
                  <a:schemeClr val="accent1"/>
                </a:solidFill>
              </a:rPr>
              <a:t>Les psychologues ont besoin de leurs outils, janvier 2016</a:t>
            </a:r>
          </a:p>
          <a:p>
            <a:r>
              <a:rPr lang="fr-CA" sz="2400" i="1" dirty="0">
                <a:solidFill>
                  <a:schemeClr val="accent1"/>
                </a:solidFill>
              </a:rPr>
              <a:t>L’utilisation des tests : le recours aux éditions mises à jour</a:t>
            </a:r>
          </a:p>
          <a:p>
            <a:pPr algn="l" eaLnBrk="1" hangingPunct="1"/>
            <a:endParaRPr lang="fr-FR" altLang="fr-FR" sz="2400" dirty="0">
              <a:solidFill>
                <a:schemeClr val="accent1"/>
              </a:solidFill>
            </a:endParaRPr>
          </a:p>
          <a:p>
            <a:r>
              <a:rPr lang="en-US" altLang="fr-FR" sz="2400" i="1" dirty="0">
                <a:solidFill>
                  <a:schemeClr val="accent1"/>
                </a:solidFill>
              </a:rPr>
              <a:t>Standards for Educational and Psychological Testing</a:t>
            </a:r>
            <a:r>
              <a:rPr lang="fr-FR" altLang="fr-FR" sz="2400" i="1" dirty="0">
                <a:solidFill>
                  <a:schemeClr val="accent1"/>
                </a:solidFill>
              </a:rPr>
              <a:t>,</a:t>
            </a:r>
            <a:r>
              <a:rPr lang="fr-FR" altLang="fr-FR" sz="2400" dirty="0">
                <a:solidFill>
                  <a:schemeClr val="accent1"/>
                </a:solidFill>
              </a:rPr>
              <a:t> édition 2014, publié par l’</a:t>
            </a:r>
            <a:r>
              <a:rPr lang="en-US" altLang="fr-FR" sz="2400" dirty="0">
                <a:solidFill>
                  <a:schemeClr val="accent1"/>
                </a:solidFill>
              </a:rPr>
              <a:t>American Educational Research Association (AERA), </a:t>
            </a:r>
            <a:r>
              <a:rPr lang="en-US" altLang="fr-FR" sz="2400" dirty="0" err="1">
                <a:solidFill>
                  <a:schemeClr val="accent1"/>
                </a:solidFill>
              </a:rPr>
              <a:t>l’American</a:t>
            </a:r>
            <a:r>
              <a:rPr lang="en-US" altLang="fr-FR" sz="2400" dirty="0">
                <a:solidFill>
                  <a:schemeClr val="accent1"/>
                </a:solidFill>
              </a:rPr>
              <a:t> Psychological Association (APA) et le National Council on Measurement in Education (NCME)</a:t>
            </a:r>
            <a:endParaRPr lang="fr-FR" altLang="fr-FR" sz="2400" dirty="0">
              <a:solidFill>
                <a:schemeClr val="accent1"/>
              </a:solidFill>
            </a:endParaRPr>
          </a:p>
        </p:txBody>
      </p:sp>
      <p:sp>
        <p:nvSpPr>
          <p:cNvPr id="3" name="Espace réservé de la date 2"/>
          <p:cNvSpPr>
            <a:spLocks noGrp="1"/>
          </p:cNvSpPr>
          <p:nvPr>
            <p:ph type="dt" sz="half" idx="10"/>
          </p:nvPr>
        </p:nvSpPr>
        <p:spPr/>
        <p:txBody>
          <a:bodyPr/>
          <a:lstStyle/>
          <a:p>
            <a:fld id="{D5DF5CEC-7FBB-F84B-9CBB-83AE5FD9C2C5}"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50</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idx="1"/>
          </p:nvPr>
        </p:nvSpPr>
        <p:spPr/>
        <p:txBody>
          <a:bodyPr>
            <a:noAutofit/>
          </a:bodyPr>
          <a:lstStyle/>
          <a:p>
            <a:r>
              <a:rPr lang="fr-CA" sz="3600">
                <a:solidFill>
                  <a:schemeClr val="accent1"/>
                </a:solidFill>
              </a:rPr>
              <a:t>dangerosité</a:t>
            </a:r>
          </a:p>
        </p:txBody>
      </p:sp>
      <p:sp>
        <p:nvSpPr>
          <p:cNvPr id="6" name="Titre 5"/>
          <p:cNvSpPr>
            <a:spLocks noGrp="1"/>
          </p:cNvSpPr>
          <p:nvPr>
            <p:ph type="title"/>
          </p:nvPr>
        </p:nvSpPr>
        <p:spPr/>
        <p:txBody>
          <a:bodyPr/>
          <a:lstStyle/>
          <a:p>
            <a:r>
              <a:rPr lang="fr-CA">
                <a:solidFill>
                  <a:schemeClr val="accent3"/>
                </a:solidFill>
              </a:rPr>
              <a:t>JOUR 2</a:t>
            </a:r>
          </a:p>
        </p:txBody>
      </p:sp>
      <p:pic>
        <p:nvPicPr>
          <p:cNvPr id="8"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e la date 1"/>
          <p:cNvSpPr>
            <a:spLocks noGrp="1"/>
          </p:cNvSpPr>
          <p:nvPr>
            <p:ph type="dt" sz="half" idx="10"/>
          </p:nvPr>
        </p:nvSpPr>
        <p:spPr/>
        <p:txBody>
          <a:bodyPr/>
          <a:lstStyle/>
          <a:p>
            <a:fld id="{6B124799-B8FC-044D-A846-007B0D9F3E74}" type="datetime1">
              <a:rPr lang="fr-CA" smtClean="0"/>
              <a:t>2020-12-05</a:t>
            </a:fld>
            <a:endParaRPr lang="fr-CA"/>
          </a:p>
        </p:txBody>
      </p:sp>
      <p:sp>
        <p:nvSpPr>
          <p:cNvPr id="3" name="Espace réservé du numéro de diapositive 2"/>
          <p:cNvSpPr>
            <a:spLocks noGrp="1"/>
          </p:cNvSpPr>
          <p:nvPr>
            <p:ph type="sldNum" sz="quarter" idx="12"/>
          </p:nvPr>
        </p:nvSpPr>
        <p:spPr/>
        <p:txBody>
          <a:bodyPr/>
          <a:lstStyle/>
          <a:p>
            <a:fld id="{895E5666-8F05-4B15-8650-1A6B9E294892}" type="slidenum">
              <a:rPr lang="fr-CA" smtClean="0"/>
              <a:t>51</a:t>
            </a:fld>
            <a:endParaRPr lang="fr-CA"/>
          </a:p>
        </p:txBody>
      </p:sp>
      <p:sp>
        <p:nvSpPr>
          <p:cNvPr id="4" name="Espace réservé du pied de page 3"/>
          <p:cNvSpPr>
            <a:spLocks noGrp="1"/>
          </p:cNvSpPr>
          <p:nvPr>
            <p:ph type="ftr" sz="quarter" idx="11"/>
          </p:nvPr>
        </p:nvSpPr>
        <p:spPr/>
        <p:txBody>
          <a:bodyPr/>
          <a:lstStyle/>
          <a:p>
            <a:r>
              <a:rPr lang="fr-CA"/>
              <a:t>© 2019  Tous droits réservés   </a:t>
            </a:r>
          </a:p>
        </p:txBody>
      </p:sp>
      <p:pic>
        <p:nvPicPr>
          <p:cNvPr id="9"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05424" y="6385665"/>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763566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normAutofit/>
          </a:bodyPr>
          <a:lstStyle/>
          <a:p>
            <a:r>
              <a:rPr lang="fr-FR" altLang="fr-FR" sz="3600" dirty="0">
                <a:solidFill>
                  <a:schemeClr val="accent1"/>
                </a:solidFill>
              </a:rPr>
              <a:t>Scénario 9 :</a:t>
            </a:r>
          </a:p>
          <a:p>
            <a:r>
              <a:rPr lang="fr-FR" altLang="fr-FR" sz="3600" dirty="0">
                <a:solidFill>
                  <a:schemeClr val="accent1"/>
                </a:solidFill>
              </a:rPr>
              <a:t>Le missionnaire</a:t>
            </a:r>
          </a:p>
        </p:txBody>
      </p:sp>
      <p:sp>
        <p:nvSpPr>
          <p:cNvPr id="4" name="Titre 3"/>
          <p:cNvSpPr>
            <a:spLocks noGrp="1"/>
          </p:cNvSpPr>
          <p:nvPr>
            <p:ph type="title"/>
          </p:nvPr>
        </p:nvSpPr>
        <p:spPr/>
        <p:txBody>
          <a:bodyPr/>
          <a:lstStyle/>
          <a:p>
            <a:r>
              <a:rPr lang="fr-CA">
                <a:solidFill>
                  <a:schemeClr val="accent3"/>
                </a:solidFill>
              </a:rPr>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ce réservé de la date 6"/>
          <p:cNvSpPr>
            <a:spLocks noGrp="1"/>
          </p:cNvSpPr>
          <p:nvPr>
            <p:ph type="dt" sz="half" idx="10"/>
          </p:nvPr>
        </p:nvSpPr>
        <p:spPr/>
        <p:txBody>
          <a:bodyPr/>
          <a:lstStyle/>
          <a:p>
            <a:fld id="{D5F879C4-56D4-1548-9728-E8662F68D68D}"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52</a:t>
            </a:fld>
            <a:endParaRPr lang="fr-CA"/>
          </a:p>
        </p:txBody>
      </p:sp>
      <p:sp>
        <p:nvSpPr>
          <p:cNvPr id="3" name="Espace réservé du pied de page 2"/>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63556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
          <p:cNvSpPr>
            <a:spLocks noGrp="1"/>
          </p:cNvSpPr>
          <p:nvPr>
            <p:ph type="title"/>
          </p:nvPr>
        </p:nvSpPr>
        <p:spPr bwMode="auto">
          <a:xfrm>
            <a:off x="475488" y="-19194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9</a:t>
            </a:r>
          </a:p>
        </p:txBody>
      </p:sp>
      <p:sp>
        <p:nvSpPr>
          <p:cNvPr id="147459"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fontScale="92500" lnSpcReduction="10000"/>
          </a:bodyPr>
          <a:lstStyle/>
          <a:p>
            <a:pPr marL="0" indent="0" algn="just">
              <a:buNone/>
            </a:pPr>
            <a:r>
              <a:rPr lang="fr-FR" altLang="fr-FR" dirty="0">
                <a:solidFill>
                  <a:schemeClr val="accent1"/>
                </a:solidFill>
              </a:rPr>
              <a:t>Je travaille comme psychologue pour l’Agence Experte laquelle offre des programmes d’aide aux employés. C’est à ce titre que plusieurs des employés qui sont  venus me voir individuellement, se sont plaints du comportement d’un des leurs. Tous étaient anxieux et disaient le craindre : « Il est toujours d’humeur massacrante et profère souvent des menaces ». Certains désiraient savoir si leurs craintes étaient fondées et, surtout, comment composer avec lui. C’est quand l’un d’eux a donné son nom que j’ai fait le lien. J’avais déjà eu sa conjointe comme cliente. Elle me consultait parce que son mari était un homme assez violent et qu’elle désirait avoir des conseils.</a:t>
            </a:r>
          </a:p>
          <a:p>
            <a:pPr marL="0" indent="0" algn="just" eaLnBrk="1" hangingPunct="1">
              <a:buNone/>
            </a:pPr>
            <a:r>
              <a:rPr lang="fr-FR" altLang="fr-FR" dirty="0">
                <a:solidFill>
                  <a:schemeClr val="accent1"/>
                </a:solidFill>
              </a:rPr>
              <a:t> </a:t>
            </a:r>
          </a:p>
        </p:txBody>
      </p:sp>
      <p:sp>
        <p:nvSpPr>
          <p:cNvPr id="3" name="Espace réservé de la date 2"/>
          <p:cNvSpPr>
            <a:spLocks noGrp="1"/>
          </p:cNvSpPr>
          <p:nvPr>
            <p:ph type="dt" sz="half" idx="10"/>
          </p:nvPr>
        </p:nvSpPr>
        <p:spPr/>
        <p:txBody>
          <a:bodyPr/>
          <a:lstStyle/>
          <a:p>
            <a:fld id="{ECF0B416-8F20-DD49-A355-72566A5D0688}"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53</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2873240"/>
      </p:ext>
    </p:extLst>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
          <p:cNvSpPr>
            <a:spLocks noGrp="1"/>
          </p:cNvSpPr>
          <p:nvPr>
            <p:ph type="title"/>
          </p:nvPr>
        </p:nvSpPr>
        <p:spPr bwMode="auto">
          <a:xfrm>
            <a:off x="475488" y="-191943"/>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9</a:t>
            </a:r>
          </a:p>
        </p:txBody>
      </p:sp>
      <p:sp>
        <p:nvSpPr>
          <p:cNvPr id="147459" name="Rectangle 2"/>
          <p:cNvSpPr>
            <a:spLocks noGrp="1"/>
          </p:cNvSpPr>
          <p:nvPr>
            <p:ph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fontScale="92500" lnSpcReduction="20000"/>
          </a:bodyPr>
          <a:lstStyle/>
          <a:p>
            <a:pPr marL="0" indent="0" algn="just">
              <a:buNone/>
            </a:pPr>
            <a:r>
              <a:rPr lang="fr-FR" altLang="fr-FR" dirty="0">
                <a:solidFill>
                  <a:schemeClr val="accent1"/>
                </a:solidFill>
              </a:rPr>
              <a:t>Avant toute chose, je me suis adressé au Service du personnel pour obtenir plus d’informations à son sujet, c’est là que j’ai appris qu’il était suivi par un psychiatre. J’ai communiqué avec ce dernier et il a ajouté aux informations inquiétantes dont je disposais, puisqu’il considérait qu’en raison d’importants traits paranoïdes cet homme était potentiellement dangereux. </a:t>
            </a:r>
          </a:p>
          <a:p>
            <a:pPr marL="0" indent="0" algn="just">
              <a:buNone/>
            </a:pPr>
            <a:endParaRPr lang="fr-FR" altLang="fr-FR" dirty="0">
              <a:solidFill>
                <a:schemeClr val="accent1"/>
              </a:solidFill>
            </a:endParaRPr>
          </a:p>
          <a:p>
            <a:pPr marL="0" indent="0" algn="just">
              <a:buNone/>
            </a:pPr>
            <a:r>
              <a:rPr lang="fr-FR" altLang="fr-FR" dirty="0">
                <a:solidFill>
                  <a:schemeClr val="accent1"/>
                </a:solidFill>
              </a:rPr>
              <a:t>Je suis perplexe et très inquiet. Dois-je en parler? Si oui, est-ce que je devrais ne m’adresser qu’aux employés qui m’ont signalé les comportements agressifs de leur collègue? Est-ce que devrais en parler aussi au directeur général? Ou à d’autres? Qu’est-ce que je pourrais dire? Je ne peux laisser les choses comme ça, je dois faire quelque chose.</a:t>
            </a:r>
          </a:p>
        </p:txBody>
      </p:sp>
      <p:sp>
        <p:nvSpPr>
          <p:cNvPr id="3" name="Espace réservé de la date 2"/>
          <p:cNvSpPr>
            <a:spLocks noGrp="1"/>
          </p:cNvSpPr>
          <p:nvPr>
            <p:ph type="dt" sz="half" idx="10"/>
          </p:nvPr>
        </p:nvSpPr>
        <p:spPr/>
        <p:txBody>
          <a:bodyPr/>
          <a:lstStyle/>
          <a:p>
            <a:fld id="{2818FC75-6ECC-E048-9926-AD43433C2E5E}"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54</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2986356"/>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1"/>
          <p:cNvSpPr>
            <a:spLocks noGrp="1"/>
          </p:cNvSpPr>
          <p:nvPr>
            <p:ph type="title"/>
          </p:nvPr>
        </p:nvSpPr>
        <p:spPr bwMode="auto">
          <a:xfrm>
            <a:off x="475488" y="-58388"/>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a:solidFill>
                  <a:schemeClr val="accent1"/>
                </a:solidFill>
              </a:rPr>
              <a:t>Références</a:t>
            </a:r>
          </a:p>
        </p:txBody>
      </p:sp>
      <p:sp>
        <p:nvSpPr>
          <p:cNvPr id="163843" name="Rectangle 2"/>
          <p:cNvSpPr>
            <a:spLocks noGrp="1"/>
          </p:cNvSpPr>
          <p:nvPr>
            <p:ph sz="quarter" idx="1"/>
          </p:nvPr>
        </p:nvSpPr>
        <p:spPr bwMode="auto">
          <a:xfrm>
            <a:off x="468313" y="1195388"/>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lgn="l" eaLnBrk="1" hangingPunct="1"/>
            <a:endParaRPr lang="fr-FR" altLang="fr-FR" sz="2400" i="1" dirty="0">
              <a:solidFill>
                <a:schemeClr val="accent1"/>
              </a:solidFill>
            </a:endParaRPr>
          </a:p>
          <a:p>
            <a:pPr marL="0" indent="0">
              <a:buNone/>
            </a:pPr>
            <a:endParaRPr lang="fr-CA" altLang="fr-FR" sz="2400" i="1" dirty="0">
              <a:solidFill>
                <a:schemeClr val="accent1"/>
              </a:solidFill>
            </a:endParaRPr>
          </a:p>
          <a:p>
            <a:pPr marL="0" indent="0">
              <a:buNone/>
            </a:pPr>
            <a:endParaRPr lang="fr-CA" altLang="fr-FR" sz="2400" i="1" dirty="0">
              <a:solidFill>
                <a:schemeClr val="accent1"/>
              </a:solidFill>
            </a:endParaRPr>
          </a:p>
          <a:p>
            <a:pPr marL="0" indent="0">
              <a:buNone/>
            </a:pPr>
            <a:r>
              <a:rPr lang="fr-CA" altLang="fr-FR" sz="2400" i="1" dirty="0">
                <a:solidFill>
                  <a:schemeClr val="accent1"/>
                </a:solidFill>
              </a:rPr>
              <a:t>Recueil de dispositions légales concernant la confidentialité et le secret professionnel</a:t>
            </a:r>
            <a:r>
              <a:rPr lang="fr-FR" altLang="fr-FR" sz="2400" i="1" dirty="0">
                <a:solidFill>
                  <a:schemeClr val="accent1"/>
                </a:solidFill>
              </a:rPr>
              <a:t>, </a:t>
            </a:r>
            <a:r>
              <a:rPr lang="fr-FR" altLang="fr-FR" sz="2400" dirty="0">
                <a:solidFill>
                  <a:schemeClr val="accent1"/>
                </a:solidFill>
              </a:rPr>
              <a:t>2010 in Cahier des participants</a:t>
            </a:r>
          </a:p>
          <a:p>
            <a:pPr marL="0" indent="0">
              <a:buNone/>
            </a:pPr>
            <a:endParaRPr lang="fr-FR" altLang="fr-FR" sz="2400" dirty="0">
              <a:solidFill>
                <a:schemeClr val="accent1"/>
              </a:solidFill>
            </a:endParaRPr>
          </a:p>
          <a:p>
            <a:pPr marL="0" indent="0">
              <a:buNone/>
            </a:pPr>
            <a:r>
              <a:rPr lang="fr-CA" i="1" dirty="0">
                <a:solidFill>
                  <a:schemeClr val="accent1"/>
                </a:solidFill>
              </a:rPr>
              <a:t>Suicide : les préoccupations déontologiques des psychologues, décembre 2017</a:t>
            </a:r>
          </a:p>
          <a:p>
            <a:pPr marL="0" indent="0">
              <a:buNone/>
            </a:pPr>
            <a:endParaRPr lang="fr-CA" i="1" dirty="0">
              <a:solidFill>
                <a:schemeClr val="accent1"/>
              </a:solidFill>
            </a:endParaRPr>
          </a:p>
          <a:p>
            <a:pPr marL="0" indent="0">
              <a:buNone/>
            </a:pPr>
            <a:r>
              <a:rPr lang="fr-CA" i="1" dirty="0">
                <a:solidFill>
                  <a:schemeClr val="accent1"/>
                </a:solidFill>
              </a:rPr>
              <a:t>Arrêt Smith c. Jones</a:t>
            </a:r>
          </a:p>
          <a:p>
            <a:pPr marL="0" indent="0">
              <a:buNone/>
            </a:pPr>
            <a:endParaRPr lang="fr-FR" altLang="fr-FR" sz="2400" dirty="0">
              <a:solidFill>
                <a:schemeClr val="accent1"/>
              </a:solidFill>
            </a:endParaRPr>
          </a:p>
          <a:p>
            <a:pPr algn="l" eaLnBrk="1" hangingPunct="1"/>
            <a:endParaRPr lang="fr-FR" altLang="fr-FR" sz="2400" dirty="0">
              <a:solidFill>
                <a:schemeClr val="accent1"/>
              </a:solidFill>
            </a:endParaRPr>
          </a:p>
        </p:txBody>
      </p:sp>
      <p:sp>
        <p:nvSpPr>
          <p:cNvPr id="3" name="Espace réservé de la date 2"/>
          <p:cNvSpPr>
            <a:spLocks noGrp="1"/>
          </p:cNvSpPr>
          <p:nvPr>
            <p:ph type="dt" sz="half" idx="10"/>
          </p:nvPr>
        </p:nvSpPr>
        <p:spPr/>
        <p:txBody>
          <a:bodyPr/>
          <a:lstStyle/>
          <a:p>
            <a:fld id="{4AB3980F-517F-6446-BED1-7D2F07BFF96B}"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55</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normAutofit/>
          </a:bodyPr>
          <a:lstStyle/>
          <a:p>
            <a:r>
              <a:rPr lang="fr-FR" altLang="fr-FR" sz="3600" dirty="0">
                <a:solidFill>
                  <a:schemeClr val="accent1"/>
                </a:solidFill>
              </a:rPr>
              <a:t>Scénario 10 :</a:t>
            </a:r>
          </a:p>
          <a:p>
            <a:r>
              <a:rPr lang="fr-FR" sz="3600" dirty="0">
                <a:solidFill>
                  <a:schemeClr val="accent1"/>
                </a:solidFill>
              </a:rPr>
              <a:t>L</a:t>
            </a:r>
            <a:r>
              <a:rPr lang="fr-CA" sz="3600" dirty="0">
                <a:solidFill>
                  <a:schemeClr val="accent1"/>
                </a:solidFill>
              </a:rPr>
              <a:t>e vol, passe encore</a:t>
            </a:r>
            <a:r>
              <a:rPr lang="mr-IN" sz="3600" dirty="0">
                <a:solidFill>
                  <a:schemeClr val="accent1"/>
                </a:solidFill>
              </a:rPr>
              <a:t>…</a:t>
            </a:r>
            <a:endParaRPr lang="fr-CA" sz="3600" dirty="0">
              <a:solidFill>
                <a:schemeClr val="accent1"/>
              </a:solidFill>
            </a:endParaRPr>
          </a:p>
        </p:txBody>
      </p:sp>
      <p:sp>
        <p:nvSpPr>
          <p:cNvPr id="4" name="Titre 3"/>
          <p:cNvSpPr>
            <a:spLocks noGrp="1"/>
          </p:cNvSpPr>
          <p:nvPr>
            <p:ph type="title"/>
          </p:nvPr>
        </p:nvSpPr>
        <p:spPr/>
        <p:txBody>
          <a:bodyPr/>
          <a:lstStyle/>
          <a:p>
            <a:r>
              <a:rPr lang="fr-CA">
                <a:solidFill>
                  <a:schemeClr val="accent3"/>
                </a:solidFill>
              </a:rPr>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ce réservé de la date 6"/>
          <p:cNvSpPr>
            <a:spLocks noGrp="1"/>
          </p:cNvSpPr>
          <p:nvPr>
            <p:ph type="dt" sz="half" idx="10"/>
          </p:nvPr>
        </p:nvSpPr>
        <p:spPr/>
        <p:txBody>
          <a:bodyPr/>
          <a:lstStyle/>
          <a:p>
            <a:fld id="{38EA6020-FD71-C14C-B092-DFEC9BF7C0C8}"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56</a:t>
            </a:fld>
            <a:endParaRPr lang="fr-CA"/>
          </a:p>
        </p:txBody>
      </p:sp>
      <p:sp>
        <p:nvSpPr>
          <p:cNvPr id="3" name="Espace réservé du pied de page 2"/>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50230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1"/>
          <p:cNvSpPr>
            <a:spLocks noGrp="1"/>
          </p:cNvSpPr>
          <p:nvPr>
            <p:ph type="title"/>
          </p:nvPr>
        </p:nvSpPr>
        <p:spPr bwMode="auto">
          <a:xfrm>
            <a:off x="546419" y="-114074"/>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10 </a:t>
            </a:r>
          </a:p>
        </p:txBody>
      </p:sp>
      <p:sp>
        <p:nvSpPr>
          <p:cNvPr id="166915" name="Rectangle 2"/>
          <p:cNvSpPr>
            <a:spLocks noGrp="1"/>
          </p:cNvSpPr>
          <p:nvPr>
            <p:ph sz="quarter" idx="1"/>
          </p:nvPr>
        </p:nvSpPr>
        <p:spPr bwMode="auto">
          <a:xfrm>
            <a:off x="475488" y="1458564"/>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Autofit/>
          </a:bodyPr>
          <a:lstStyle/>
          <a:p>
            <a:pPr marL="0" indent="0" algn="l" eaLnBrk="1" hangingPunct="1">
              <a:buNone/>
            </a:pPr>
            <a:r>
              <a:rPr lang="fr-FR" altLang="fr-FR" sz="2000" dirty="0">
                <a:solidFill>
                  <a:schemeClr val="accent1"/>
                </a:solidFill>
              </a:rPr>
              <a:t>Mon client est toxicomane, il a de graves problèmes de dépendance avec la morphine et ses dérivés. Jusque-là ça va, c’est mon champ de compétence. Toutefois ses confidences récentes me troublent. Dernièrement, j’ai appris que non seulement il s’approvisionne à l’hôpital où il travaille, mais encore qu’il le fait en s’appropriant une part des doses prescrites aux patients qu’il soigne! Le vol, passe encore, j’ai vu ça souvent. Cependant, dans ce cas-ci, ce n’est pas la propriété d’autrui qui est en cause, mais les souffrances et peut-être même, la vie de ses patients!</a:t>
            </a:r>
          </a:p>
          <a:p>
            <a:pPr marL="0" indent="0">
              <a:buNone/>
            </a:pPr>
            <a:r>
              <a:rPr lang="fr-FR" altLang="fr-FR" sz="2000" dirty="0">
                <a:solidFill>
                  <a:schemeClr val="accent1"/>
                </a:solidFill>
              </a:rPr>
              <a:t>Or, ce n’est pas tout. Au cours des deux dernières entrevues, il m’informe qu’il fait l’objet d’une enquête menée par le syndic de son ordre professionnel à la suite d’un signalement alléguant le fait qu’il ait travaillé sous l’effet de la drogue. Ce qui le soulage, c’est que lors de l’entrevue avec le syndic il a reconnu avoir des problèmes de consommation de drogue, mais il n’a pas été question de ses méthodes d’approvisionnement.</a:t>
            </a:r>
          </a:p>
          <a:p>
            <a:pPr marL="0" indent="0" algn="l" eaLnBrk="1" hangingPunct="1">
              <a:buNone/>
            </a:pPr>
            <a:r>
              <a:rPr lang="fr-FR" altLang="fr-FR" sz="2000" dirty="0">
                <a:solidFill>
                  <a:schemeClr val="accent1"/>
                </a:solidFill>
              </a:rPr>
              <a:t>Que dois-je faire? Il n’y a pas que lui qui pourrait être en danger.</a:t>
            </a:r>
          </a:p>
        </p:txBody>
      </p:sp>
      <p:sp>
        <p:nvSpPr>
          <p:cNvPr id="3" name="Espace réservé de la date 2"/>
          <p:cNvSpPr>
            <a:spLocks noGrp="1"/>
          </p:cNvSpPr>
          <p:nvPr>
            <p:ph type="dt" sz="half" idx="10"/>
          </p:nvPr>
        </p:nvSpPr>
        <p:spPr/>
        <p:txBody>
          <a:bodyPr/>
          <a:lstStyle/>
          <a:p>
            <a:fld id="{EBF0A4B9-31F7-AE4D-9810-4C21A98D2DB1}"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57</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idx="1"/>
          </p:nvPr>
        </p:nvSpPr>
        <p:spPr/>
        <p:txBody>
          <a:bodyPr>
            <a:noAutofit/>
          </a:bodyPr>
          <a:lstStyle/>
          <a:p>
            <a:r>
              <a:rPr lang="fr-CA" sz="3600">
                <a:solidFill>
                  <a:schemeClr val="accent1"/>
                </a:solidFill>
              </a:rPr>
              <a:t>Publicité et déclarations publiques</a:t>
            </a:r>
          </a:p>
        </p:txBody>
      </p:sp>
      <p:sp>
        <p:nvSpPr>
          <p:cNvPr id="6" name="Titre 5"/>
          <p:cNvSpPr>
            <a:spLocks noGrp="1"/>
          </p:cNvSpPr>
          <p:nvPr>
            <p:ph type="title"/>
          </p:nvPr>
        </p:nvSpPr>
        <p:spPr/>
        <p:txBody>
          <a:bodyPr/>
          <a:lstStyle/>
          <a:p>
            <a:r>
              <a:rPr lang="fr-CA">
                <a:solidFill>
                  <a:schemeClr val="accent3"/>
                </a:solidFill>
              </a:rPr>
              <a:t>JOUR 2</a:t>
            </a:r>
          </a:p>
        </p:txBody>
      </p:sp>
      <p:pic>
        <p:nvPicPr>
          <p:cNvPr id="8"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e la date 1"/>
          <p:cNvSpPr>
            <a:spLocks noGrp="1"/>
          </p:cNvSpPr>
          <p:nvPr>
            <p:ph type="dt" sz="half" idx="10"/>
          </p:nvPr>
        </p:nvSpPr>
        <p:spPr/>
        <p:txBody>
          <a:bodyPr/>
          <a:lstStyle/>
          <a:p>
            <a:fld id="{CB819BC2-B876-1344-A9A1-20092EAF5D24}" type="datetime1">
              <a:rPr lang="fr-CA" smtClean="0"/>
              <a:t>2020-12-05</a:t>
            </a:fld>
            <a:endParaRPr lang="fr-CA"/>
          </a:p>
        </p:txBody>
      </p:sp>
      <p:sp>
        <p:nvSpPr>
          <p:cNvPr id="3" name="Espace réservé du numéro de diapositive 2"/>
          <p:cNvSpPr>
            <a:spLocks noGrp="1"/>
          </p:cNvSpPr>
          <p:nvPr>
            <p:ph type="sldNum" sz="quarter" idx="12"/>
          </p:nvPr>
        </p:nvSpPr>
        <p:spPr/>
        <p:txBody>
          <a:bodyPr/>
          <a:lstStyle/>
          <a:p>
            <a:fld id="{895E5666-8F05-4B15-8650-1A6B9E294892}" type="slidenum">
              <a:rPr lang="fr-CA" smtClean="0"/>
              <a:t>58</a:t>
            </a:fld>
            <a:endParaRPr lang="fr-CA"/>
          </a:p>
        </p:txBody>
      </p:sp>
      <p:sp>
        <p:nvSpPr>
          <p:cNvPr id="4" name="Espace réservé du pied de page 3"/>
          <p:cNvSpPr>
            <a:spLocks noGrp="1"/>
          </p:cNvSpPr>
          <p:nvPr>
            <p:ph type="ftr" sz="quarter" idx="11"/>
          </p:nvPr>
        </p:nvSpPr>
        <p:spPr/>
        <p:txBody>
          <a:bodyPr/>
          <a:lstStyle/>
          <a:p>
            <a:r>
              <a:rPr lang="fr-CA"/>
              <a:t>© 2019  Tous droits réservés   </a:t>
            </a:r>
          </a:p>
        </p:txBody>
      </p:sp>
      <p:pic>
        <p:nvPicPr>
          <p:cNvPr id="9"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67324" y="640498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8574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normAutofit/>
          </a:bodyPr>
          <a:lstStyle/>
          <a:p>
            <a:r>
              <a:rPr lang="fr-FR" altLang="fr-FR" sz="3600" dirty="0">
                <a:solidFill>
                  <a:schemeClr val="accent1"/>
                </a:solidFill>
              </a:rPr>
              <a:t>Scénario 11 :</a:t>
            </a:r>
          </a:p>
          <a:p>
            <a:r>
              <a:rPr lang="fr-CA" sz="3600" dirty="0">
                <a:solidFill>
                  <a:schemeClr val="accent1"/>
                </a:solidFill>
              </a:rPr>
              <a:t>Ligne directe avec dieu</a:t>
            </a:r>
          </a:p>
        </p:txBody>
      </p:sp>
      <p:sp>
        <p:nvSpPr>
          <p:cNvPr id="4" name="Titre 3"/>
          <p:cNvSpPr>
            <a:spLocks noGrp="1"/>
          </p:cNvSpPr>
          <p:nvPr>
            <p:ph type="title"/>
          </p:nvPr>
        </p:nvSpPr>
        <p:spPr/>
        <p:txBody>
          <a:bodyPr/>
          <a:lstStyle/>
          <a:p>
            <a:r>
              <a:rPr lang="fr-CA">
                <a:solidFill>
                  <a:schemeClr val="accent3"/>
                </a:solidFill>
              </a:rPr>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ce réservé de la date 6"/>
          <p:cNvSpPr>
            <a:spLocks noGrp="1"/>
          </p:cNvSpPr>
          <p:nvPr>
            <p:ph type="dt" sz="half" idx="10"/>
          </p:nvPr>
        </p:nvSpPr>
        <p:spPr/>
        <p:txBody>
          <a:bodyPr/>
          <a:lstStyle/>
          <a:p>
            <a:fld id="{474A8E55-67C2-8446-93BB-44C2232387ED}"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59</a:t>
            </a:fld>
            <a:endParaRPr lang="fr-CA"/>
          </a:p>
        </p:txBody>
      </p:sp>
      <p:sp>
        <p:nvSpPr>
          <p:cNvPr id="3" name="Espace réservé du pied de page 2"/>
          <p:cNvSpPr>
            <a:spLocks noGrp="1"/>
          </p:cNvSpPr>
          <p:nvPr>
            <p:ph type="ftr" sz="quarter" idx="11"/>
          </p:nvPr>
        </p:nvSpPr>
        <p:spPr/>
        <p:txBody>
          <a:bodyPr/>
          <a:lstStyle/>
          <a:p>
            <a:r>
              <a:rPr lang="fr-CA"/>
              <a:t>© 2019  Tous droits réservés   </a:t>
            </a:r>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0927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p:cNvSpPr>
          <p:nvPr>
            <p:ph type="title"/>
          </p:nvPr>
        </p:nvSpPr>
        <p:spPr bwMode="auto">
          <a:xfrm>
            <a:off x="475488" y="-21040"/>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Références</a:t>
            </a:r>
          </a:p>
        </p:txBody>
      </p:sp>
      <p:sp>
        <p:nvSpPr>
          <p:cNvPr id="21507" name="Rectangle 2"/>
          <p:cNvSpPr>
            <a:spLocks noGrp="1"/>
          </p:cNvSpPr>
          <p:nvPr>
            <p:ph sz="quarter" idx="1"/>
          </p:nvPr>
        </p:nvSpPr>
        <p:spPr bwMode="auto">
          <a:xfrm>
            <a:off x="475488" y="1467697"/>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a:spcBef>
                <a:spcPts val="600"/>
              </a:spcBef>
              <a:buSzPct val="76000"/>
            </a:pPr>
            <a:r>
              <a:rPr lang="fr-FR" altLang="fr-FR" sz="2600" dirty="0">
                <a:solidFill>
                  <a:schemeClr val="accent1"/>
                </a:solidFill>
              </a:rPr>
              <a:t>Un nouvel ami Facebook?, septembre 2015</a:t>
            </a:r>
          </a:p>
        </p:txBody>
      </p:sp>
      <p:sp>
        <p:nvSpPr>
          <p:cNvPr id="3" name="Espace réservé de la date 2"/>
          <p:cNvSpPr>
            <a:spLocks noGrp="1"/>
          </p:cNvSpPr>
          <p:nvPr>
            <p:ph type="dt" sz="half" idx="10"/>
          </p:nvPr>
        </p:nvSpPr>
        <p:spPr/>
        <p:txBody>
          <a:bodyPr/>
          <a:lstStyle/>
          <a:p>
            <a:fld id="{11EFC106-A61C-544F-938D-A1CCA9B8D067}" type="datetime1">
              <a:rPr lang="fr-CA" smtClean="0"/>
              <a:t>2020-12-05</a:t>
            </a:fld>
            <a:endParaRPr lang="fr-CA" dirty="0"/>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6</a:t>
            </a:fld>
            <a:endParaRPr lang="fr-CA" dirty="0"/>
          </a:p>
        </p:txBody>
      </p:sp>
      <p:sp>
        <p:nvSpPr>
          <p:cNvPr id="5" name="Espace réservé du pied de page 4"/>
          <p:cNvSpPr>
            <a:spLocks noGrp="1"/>
          </p:cNvSpPr>
          <p:nvPr>
            <p:ph type="ftr" sz="quarter" idx="11"/>
          </p:nvPr>
        </p:nvSpPr>
        <p:spPr/>
        <p:txBody>
          <a:bodyPr/>
          <a:lstStyle/>
          <a:p>
            <a:r>
              <a:rPr lang="fr-CA"/>
              <a:t>© 2019  Tous droits réservés   </a:t>
            </a:r>
            <a:endParaRPr lang="fr-CA" dirty="0"/>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7356733"/>
      </p:ext>
    </p:extLst>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1"/>
          <p:cNvSpPr>
            <a:spLocks noGrp="1"/>
          </p:cNvSpPr>
          <p:nvPr>
            <p:ph type="title"/>
          </p:nvPr>
        </p:nvSpPr>
        <p:spPr bwMode="auto">
          <a:xfrm>
            <a:off x="475658" y="-201929"/>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11</a:t>
            </a:r>
          </a:p>
        </p:txBody>
      </p:sp>
      <p:sp>
        <p:nvSpPr>
          <p:cNvPr id="181251" name="Rectangle 2"/>
          <p:cNvSpPr>
            <a:spLocks noGrp="1"/>
          </p:cNvSpPr>
          <p:nvPr>
            <p:ph sz="quarter" idx="1"/>
          </p:nvPr>
        </p:nvSpPr>
        <p:spPr bwMode="auto">
          <a:xfrm>
            <a:off x="443365" y="1465296"/>
            <a:ext cx="8229600" cy="49291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normAutofit fontScale="92500"/>
          </a:bodyPr>
          <a:lstStyle/>
          <a:p>
            <a:pPr marL="0" indent="0" algn="just" eaLnBrk="1" hangingPunct="1">
              <a:buNone/>
            </a:pPr>
            <a:r>
              <a:rPr lang="fr-FR" altLang="fr-FR" sz="2000" dirty="0">
                <a:solidFill>
                  <a:schemeClr val="accent1"/>
                </a:solidFill>
              </a:rPr>
              <a:t>Quelques collègues et moi sommes préoccupés par les prises de position et les comportements d’une autre collègue et nous avons convenu d’une rencontre pour décider de l’action à prendre. Voilà ce qui nous préoccupe.</a:t>
            </a:r>
          </a:p>
          <a:p>
            <a:pPr marL="0" indent="0" algn="just" eaLnBrk="1" hangingPunct="1">
              <a:buNone/>
            </a:pPr>
            <a:r>
              <a:rPr lang="fr-FR" altLang="fr-FR" sz="2000" dirty="0">
                <a:solidFill>
                  <a:schemeClr val="accent1"/>
                </a:solidFill>
              </a:rPr>
              <a:t> </a:t>
            </a:r>
          </a:p>
          <a:p>
            <a:pPr marL="0" indent="0" algn="just" eaLnBrk="1" hangingPunct="1">
              <a:buNone/>
            </a:pPr>
            <a:r>
              <a:rPr lang="fr-FR" altLang="fr-FR" sz="2000" dirty="0">
                <a:solidFill>
                  <a:schemeClr val="accent1"/>
                </a:solidFill>
              </a:rPr>
              <a:t>Depuis quelque temps, plusieurs d’entre nous ont appris qu’une consœur de la région, très impliquée dans un mouvement charismatique, incite ses clients à s’y engager. Plus, elle leur tient un discours soutenant que c’est par un tel engagement qu’ils trouveront vraiment solution à leurs problèmes. Dans le cadre d’une conférence récente, conformément à ce que dit le feuillet publicitaire qu’elle y distribuait, elle a même affirmé que la psychothérapie généralement pratiquée par les psychologues ne peut pas vraiment apporter la paix parce qu’elle est dénuée de toute spiritualité, parce qu’il ne s’y trouve pas l’élément essentiel au bonheur, soit la relation à Dieu. Le comble, c’est qu’en plus elle s’identifie comme psychologue dans sa publicité, consciente que son titre professionnel aide au recrutement de la clientèle pour son mouvement charismatique.</a:t>
            </a:r>
          </a:p>
          <a:p>
            <a:pPr marL="0" indent="0" algn="just" eaLnBrk="1" hangingPunct="1">
              <a:buNone/>
            </a:pPr>
            <a:r>
              <a:rPr lang="fr-FR" altLang="fr-FR" sz="2000" dirty="0">
                <a:solidFill>
                  <a:schemeClr val="accent1"/>
                </a:solidFill>
              </a:rPr>
              <a:t> </a:t>
            </a:r>
          </a:p>
        </p:txBody>
      </p:sp>
      <p:sp>
        <p:nvSpPr>
          <p:cNvPr id="3" name="Espace réservé de la date 2"/>
          <p:cNvSpPr>
            <a:spLocks noGrp="1"/>
          </p:cNvSpPr>
          <p:nvPr>
            <p:ph type="dt" sz="half" idx="10"/>
          </p:nvPr>
        </p:nvSpPr>
        <p:spPr/>
        <p:txBody>
          <a:bodyPr/>
          <a:lstStyle/>
          <a:p>
            <a:fld id="{C96DCE97-1E44-674F-9323-77720491D1ED}"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60</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1"/>
          <p:cNvSpPr>
            <a:spLocks noGrp="1"/>
          </p:cNvSpPr>
          <p:nvPr>
            <p:ph type="title"/>
          </p:nvPr>
        </p:nvSpPr>
        <p:spPr bwMode="auto">
          <a:xfrm>
            <a:off x="475488" y="-113069"/>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Références</a:t>
            </a:r>
          </a:p>
        </p:txBody>
      </p:sp>
      <p:sp>
        <p:nvSpPr>
          <p:cNvPr id="196611" name="Rectangle 2"/>
          <p:cNvSpPr>
            <a:spLocks noGrp="1"/>
          </p:cNvSpPr>
          <p:nvPr>
            <p:ph sz="quarter" idx="1"/>
          </p:nvPr>
        </p:nvSpPr>
        <p:spPr bwMode="auto">
          <a:xfrm>
            <a:off x="475488" y="1611988"/>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r>
              <a:rPr lang="fr-CA" i="1" dirty="0">
                <a:solidFill>
                  <a:schemeClr val="accent1"/>
                </a:solidFill>
              </a:rPr>
              <a:t>Recommander ses propres services en cabinet privé, avril 2017</a:t>
            </a:r>
          </a:p>
          <a:p>
            <a:endParaRPr lang="fr-FR" altLang="fr-FR" sz="2800" dirty="0">
              <a:solidFill>
                <a:schemeClr val="accent1"/>
              </a:solidFill>
            </a:endParaRPr>
          </a:p>
        </p:txBody>
      </p:sp>
      <p:sp>
        <p:nvSpPr>
          <p:cNvPr id="3" name="Espace réservé de la date 2"/>
          <p:cNvSpPr>
            <a:spLocks noGrp="1"/>
          </p:cNvSpPr>
          <p:nvPr>
            <p:ph type="dt" sz="half" idx="10"/>
          </p:nvPr>
        </p:nvSpPr>
        <p:spPr/>
        <p:txBody>
          <a:bodyPr/>
          <a:lstStyle/>
          <a:p>
            <a:fld id="{4A94454E-D8AB-0F41-92C5-C0315E226860}" type="datetime1">
              <a:rPr lang="fr-CA" smtClean="0"/>
              <a:t>2020-12-05</a:t>
            </a:fld>
            <a:endParaRPr lang="fr-CA"/>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61</a:t>
            </a:fld>
            <a:endParaRPr lang="fr-CA"/>
          </a:p>
        </p:txBody>
      </p:sp>
      <p:sp>
        <p:nvSpPr>
          <p:cNvPr id="5" name="Espace réservé du pied de page 4"/>
          <p:cNvSpPr>
            <a:spLocks noGrp="1"/>
          </p:cNvSpPr>
          <p:nvPr>
            <p:ph type="ftr" sz="quarter" idx="11"/>
          </p:nvPr>
        </p:nvSpPr>
        <p:spPr/>
        <p:txBody>
          <a:bodyPr/>
          <a:lstStyle/>
          <a:p>
            <a:r>
              <a:rPr lang="fr-CA"/>
              <a:t>© 2019  Tous droits réservés   </a:t>
            </a:r>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796017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idx="1"/>
          </p:nvPr>
        </p:nvSpPr>
        <p:spPr/>
        <p:txBody>
          <a:bodyPr>
            <a:noAutofit/>
          </a:bodyPr>
          <a:lstStyle/>
          <a:p>
            <a:r>
              <a:rPr lang="fr-CA" sz="3600" dirty="0">
                <a:solidFill>
                  <a:schemeClr val="accent1"/>
                </a:solidFill>
              </a:rPr>
              <a:t>Tenue de dossiers et cessionnaire</a:t>
            </a:r>
          </a:p>
        </p:txBody>
      </p:sp>
      <p:sp>
        <p:nvSpPr>
          <p:cNvPr id="6" name="Titre 5"/>
          <p:cNvSpPr>
            <a:spLocks noGrp="1"/>
          </p:cNvSpPr>
          <p:nvPr>
            <p:ph type="title"/>
          </p:nvPr>
        </p:nvSpPr>
        <p:spPr/>
        <p:txBody>
          <a:bodyPr/>
          <a:lstStyle/>
          <a:p>
            <a:r>
              <a:rPr lang="fr-CA" dirty="0">
                <a:solidFill>
                  <a:schemeClr val="accent3"/>
                </a:solidFill>
              </a:rPr>
              <a:t>JOUR 2</a:t>
            </a:r>
          </a:p>
        </p:txBody>
      </p:sp>
      <p:pic>
        <p:nvPicPr>
          <p:cNvPr id="8"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e la date 1"/>
          <p:cNvSpPr>
            <a:spLocks noGrp="1"/>
          </p:cNvSpPr>
          <p:nvPr>
            <p:ph type="dt" sz="half" idx="10"/>
          </p:nvPr>
        </p:nvSpPr>
        <p:spPr/>
        <p:txBody>
          <a:bodyPr/>
          <a:lstStyle/>
          <a:p>
            <a:fld id="{4EB55C8E-0AA5-7144-B3C1-C335B38F9A68}" type="datetime1">
              <a:rPr lang="fr-CA" smtClean="0"/>
              <a:t>2020-12-05</a:t>
            </a:fld>
            <a:endParaRPr lang="fr-CA" dirty="0"/>
          </a:p>
        </p:txBody>
      </p:sp>
      <p:sp>
        <p:nvSpPr>
          <p:cNvPr id="3" name="Espace réservé du numéro de diapositive 2"/>
          <p:cNvSpPr>
            <a:spLocks noGrp="1"/>
          </p:cNvSpPr>
          <p:nvPr>
            <p:ph type="sldNum" sz="quarter" idx="12"/>
          </p:nvPr>
        </p:nvSpPr>
        <p:spPr/>
        <p:txBody>
          <a:bodyPr/>
          <a:lstStyle/>
          <a:p>
            <a:fld id="{895E5666-8F05-4B15-8650-1A6B9E294892}" type="slidenum">
              <a:rPr lang="fr-CA" smtClean="0"/>
              <a:t>7</a:t>
            </a:fld>
            <a:endParaRPr lang="fr-CA" dirty="0"/>
          </a:p>
        </p:txBody>
      </p:sp>
      <p:sp>
        <p:nvSpPr>
          <p:cNvPr id="4" name="Espace réservé du pied de page 3"/>
          <p:cNvSpPr>
            <a:spLocks noGrp="1"/>
          </p:cNvSpPr>
          <p:nvPr>
            <p:ph type="ftr" sz="quarter" idx="11"/>
          </p:nvPr>
        </p:nvSpPr>
        <p:spPr/>
        <p:txBody>
          <a:bodyPr/>
          <a:lstStyle/>
          <a:p>
            <a:r>
              <a:rPr lang="fr-CA"/>
              <a:t>© 2019  Tous droits réservés   </a:t>
            </a:r>
            <a:endParaRPr lang="fr-CA" dirty="0"/>
          </a:p>
        </p:txBody>
      </p:sp>
      <p:pic>
        <p:nvPicPr>
          <p:cNvPr id="9"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32690" y="6378422"/>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012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normAutofit/>
          </a:bodyPr>
          <a:lstStyle/>
          <a:p>
            <a:r>
              <a:rPr lang="fr-FR" altLang="fr-FR" sz="3600" dirty="0">
                <a:solidFill>
                  <a:schemeClr val="accent1"/>
                </a:solidFill>
              </a:rPr>
              <a:t>Scénario 4 :</a:t>
            </a:r>
          </a:p>
          <a:p>
            <a:r>
              <a:rPr lang="fr-FR" altLang="fr-FR" sz="3600" dirty="0">
                <a:solidFill>
                  <a:schemeClr val="accent1"/>
                </a:solidFill>
              </a:rPr>
              <a:t>les dossiers de feu jean</a:t>
            </a:r>
            <a:endParaRPr lang="fr-CA" sz="3600" dirty="0">
              <a:solidFill>
                <a:schemeClr val="accent1"/>
              </a:solidFill>
            </a:endParaRPr>
          </a:p>
        </p:txBody>
      </p:sp>
      <p:sp>
        <p:nvSpPr>
          <p:cNvPr id="4" name="Titre 3"/>
          <p:cNvSpPr>
            <a:spLocks noGrp="1"/>
          </p:cNvSpPr>
          <p:nvPr>
            <p:ph type="title"/>
          </p:nvPr>
        </p:nvSpPr>
        <p:spPr/>
        <p:txBody>
          <a:bodyPr/>
          <a:lstStyle/>
          <a:p>
            <a:r>
              <a:rPr lang="fr-CA" dirty="0">
                <a:solidFill>
                  <a:schemeClr val="accent3"/>
                </a:solidFill>
              </a:rPr>
              <a:t>JOUR 2</a:t>
            </a:r>
          </a:p>
        </p:txBody>
      </p:sp>
      <p:pic>
        <p:nvPicPr>
          <p:cNvPr id="6"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67324" y="6398864"/>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Espace réservé de la date 6"/>
          <p:cNvSpPr>
            <a:spLocks noGrp="1"/>
          </p:cNvSpPr>
          <p:nvPr>
            <p:ph type="dt" sz="half" idx="10"/>
          </p:nvPr>
        </p:nvSpPr>
        <p:spPr/>
        <p:txBody>
          <a:bodyPr/>
          <a:lstStyle/>
          <a:p>
            <a:fld id="{92702744-F172-1748-9D43-FAAD7752C38D}" type="datetime1">
              <a:rPr lang="fr-CA" smtClean="0"/>
              <a:t>2020-12-05</a:t>
            </a:fld>
            <a:endParaRPr lang="fr-CA" dirty="0"/>
          </a:p>
        </p:txBody>
      </p:sp>
      <p:sp>
        <p:nvSpPr>
          <p:cNvPr id="2" name="Espace réservé du numéro de diapositive 1"/>
          <p:cNvSpPr>
            <a:spLocks noGrp="1"/>
          </p:cNvSpPr>
          <p:nvPr>
            <p:ph type="sldNum" sz="quarter" idx="12"/>
          </p:nvPr>
        </p:nvSpPr>
        <p:spPr/>
        <p:txBody>
          <a:bodyPr/>
          <a:lstStyle/>
          <a:p>
            <a:fld id="{895E5666-8F05-4B15-8650-1A6B9E294892}" type="slidenum">
              <a:rPr lang="fr-CA" smtClean="0"/>
              <a:t>8</a:t>
            </a:fld>
            <a:endParaRPr lang="fr-CA" dirty="0"/>
          </a:p>
        </p:txBody>
      </p:sp>
      <p:sp>
        <p:nvSpPr>
          <p:cNvPr id="3" name="Espace réservé du pied de page 2"/>
          <p:cNvSpPr>
            <a:spLocks noGrp="1"/>
          </p:cNvSpPr>
          <p:nvPr>
            <p:ph type="ftr" sz="quarter" idx="11"/>
          </p:nvPr>
        </p:nvSpPr>
        <p:spPr/>
        <p:txBody>
          <a:bodyPr/>
          <a:lstStyle/>
          <a:p>
            <a:r>
              <a:rPr lang="fr-CA"/>
              <a:t>© 2019  Tous droits réservés   </a:t>
            </a:r>
            <a:endParaRPr lang="fr-CA" dirty="0"/>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1141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p:cNvSpPr>
          <p:nvPr>
            <p:ph type="title"/>
          </p:nvPr>
        </p:nvSpPr>
        <p:spPr bwMode="auto">
          <a:xfrm>
            <a:off x="475488" y="-75882"/>
            <a:ext cx="82296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b" anchorCtr="0" compatLnSpc="1">
            <a:prstTxWarp prst="textNoShape">
              <a:avLst/>
            </a:prstTxWarp>
          </a:bodyPr>
          <a:lstStyle/>
          <a:p>
            <a:pPr defTabSz="914400" eaLnBrk="1" hangingPunct="1"/>
            <a:r>
              <a:rPr lang="fr-FR" altLang="fr-FR" sz="3200" b="1" dirty="0">
                <a:solidFill>
                  <a:schemeClr val="accent1"/>
                </a:solidFill>
              </a:rPr>
              <a:t>Scénario 4</a:t>
            </a:r>
          </a:p>
        </p:txBody>
      </p:sp>
      <p:sp>
        <p:nvSpPr>
          <p:cNvPr id="23555" name="Rectangle 2"/>
          <p:cNvSpPr>
            <a:spLocks noGrp="1"/>
          </p:cNvSpPr>
          <p:nvPr>
            <p:ph sz="quarter" idx="1"/>
          </p:nvPr>
        </p:nvSpPr>
        <p:spPr bwMode="auto">
          <a:xfrm>
            <a:off x="446184" y="1579351"/>
            <a:ext cx="8229600" cy="49403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50800" tIns="50800" rIns="50800" bIns="50800" numCol="1" anchor="t" anchorCtr="0" compatLnSpc="1">
            <a:prstTxWarp prst="textNoShape">
              <a:avLst/>
            </a:prstTxWarp>
          </a:bodyPr>
          <a:lstStyle/>
          <a:p>
            <a:pPr marL="0" indent="0" algn="l" eaLnBrk="1" hangingPunct="1">
              <a:spcBef>
                <a:spcPts val="600"/>
              </a:spcBef>
              <a:buNone/>
            </a:pPr>
            <a:r>
              <a:rPr lang="fr-FR" altLang="fr-FR" sz="2000" dirty="0">
                <a:solidFill>
                  <a:schemeClr val="accent1"/>
                </a:solidFill>
              </a:rPr>
              <a:t>Jean et moi étions amis et associés sur le plan professionnel. Jean est décédé il y a deux semaines des suites d’un accident d’automobile. Évidemment, les événements se sont bousculés depuis ce jour-là et j’ai dû m’occuper de plusieurs choses à la fois.</a:t>
            </a:r>
          </a:p>
          <a:p>
            <a:pPr marL="0" indent="0" algn="l" eaLnBrk="1" hangingPunct="1">
              <a:spcBef>
                <a:spcPts val="600"/>
              </a:spcBef>
              <a:buNone/>
            </a:pPr>
            <a:r>
              <a:rPr lang="fr-FR" altLang="fr-FR" sz="2000" dirty="0">
                <a:solidFill>
                  <a:schemeClr val="accent1"/>
                </a:solidFill>
              </a:rPr>
              <a:t>Dans son testament, Jean m’avait désigné «cessionnaire» de ses dossiers professionnels. Conformément à ce qui est requis par le </a:t>
            </a:r>
            <a:r>
              <a:rPr lang="fr-FR" altLang="fr-FR" sz="2000" i="1" dirty="0">
                <a:solidFill>
                  <a:schemeClr val="accent1"/>
                </a:solidFill>
              </a:rPr>
              <a:t>Règlement sur les dossiers professionnels d’un psychologue cessant d’exercer sa profession</a:t>
            </a:r>
            <a:r>
              <a:rPr lang="fr-FR" altLang="fr-FR" sz="2000" dirty="0">
                <a:solidFill>
                  <a:schemeClr val="accent1"/>
                </a:solidFill>
              </a:rPr>
              <a:t>, j’ai informé par lettre tous les clients actifs et inactifs de Jean et les ai avisés que j’assume dorénavant la garde de leur dossier en leur expliquant les modalités pour obtenir copie de leur dossier, s’ils le désiraient, ou pour demander que celui-ci soit transféré à un autre professionnel. </a:t>
            </a:r>
          </a:p>
        </p:txBody>
      </p:sp>
      <p:sp>
        <p:nvSpPr>
          <p:cNvPr id="3" name="Espace réservé de la date 2"/>
          <p:cNvSpPr>
            <a:spLocks noGrp="1"/>
          </p:cNvSpPr>
          <p:nvPr>
            <p:ph type="dt" sz="half" idx="10"/>
          </p:nvPr>
        </p:nvSpPr>
        <p:spPr/>
        <p:txBody>
          <a:bodyPr/>
          <a:lstStyle/>
          <a:p>
            <a:fld id="{4AACF9F6-21A9-364B-8EC2-B70C89D279CC}" type="datetime1">
              <a:rPr lang="fr-CA" smtClean="0"/>
              <a:t>2020-12-05</a:t>
            </a:fld>
            <a:endParaRPr lang="fr-CA" dirty="0"/>
          </a:p>
        </p:txBody>
      </p:sp>
      <p:pic>
        <p:nvPicPr>
          <p:cNvPr id="7" name="Picture 2" descr="LOGO_OPQ_Couleur_Mediu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11960" y="6381328"/>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12"/>
          </p:nvPr>
        </p:nvSpPr>
        <p:spPr/>
        <p:txBody>
          <a:bodyPr/>
          <a:lstStyle/>
          <a:p>
            <a:fld id="{895E5666-8F05-4B15-8650-1A6B9E294892}" type="slidenum">
              <a:rPr lang="fr-CA" smtClean="0"/>
              <a:t>9</a:t>
            </a:fld>
            <a:endParaRPr lang="fr-CA" dirty="0"/>
          </a:p>
        </p:txBody>
      </p:sp>
      <p:sp>
        <p:nvSpPr>
          <p:cNvPr id="5" name="Espace réservé du pied de page 4"/>
          <p:cNvSpPr>
            <a:spLocks noGrp="1"/>
          </p:cNvSpPr>
          <p:nvPr>
            <p:ph type="ftr" sz="quarter" idx="11"/>
          </p:nvPr>
        </p:nvSpPr>
        <p:spPr/>
        <p:txBody>
          <a:bodyPr/>
          <a:lstStyle/>
          <a:p>
            <a:r>
              <a:rPr lang="fr-CA"/>
              <a:t>© 2019  Tous droits réservés   </a:t>
            </a:r>
            <a:endParaRPr lang="fr-CA" dirty="0"/>
          </a:p>
        </p:txBody>
      </p:sp>
      <p:pic>
        <p:nvPicPr>
          <p:cNvPr id="8" name="Picture 2" descr="LOGO_OPQ_Couleur_Mediu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1960" y="6381481"/>
            <a:ext cx="1066552" cy="35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ivil">
  <a:themeElements>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1">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572E2D"/>
      </a:dk1>
      <a:lt1>
        <a:srgbClr val="2A5657"/>
      </a:lt1>
      <a:dk2>
        <a:srgbClr val="A7A7A7"/>
      </a:dk2>
      <a:lt2>
        <a:srgbClr val="535353"/>
      </a:lt2>
      <a:accent1>
        <a:srgbClr val="7FD13B"/>
      </a:accent1>
      <a:accent2>
        <a:srgbClr val="EA157A"/>
      </a:accent2>
      <a:accent3>
        <a:srgbClr val="ACB4B4"/>
      </a:accent3>
      <a:accent4>
        <a:srgbClr val="492625"/>
      </a:accent4>
      <a:accent5>
        <a:srgbClr val="C0E5AF"/>
      </a:accent5>
      <a:accent6>
        <a:srgbClr val="D4126E"/>
      </a:accent6>
      <a:hlink>
        <a:srgbClr val="0000FF"/>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Conflits_FormationEMichon26oct2017_pd_em_pd</Template>
  <TotalTime>4974</TotalTime>
  <Words>3945</Words>
  <Application>Microsoft Macintosh PowerPoint</Application>
  <PresentationFormat>Affichage à l'écran (4:3)</PresentationFormat>
  <Paragraphs>481</Paragraphs>
  <Slides>61</Slides>
  <Notes>60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61</vt:i4>
      </vt:variant>
    </vt:vector>
  </HeadingPairs>
  <TitlesOfParts>
    <vt:vector size="71" baseType="lpstr">
      <vt:lpstr>Arial</vt:lpstr>
      <vt:lpstr>Calibri</vt:lpstr>
      <vt:lpstr>Cambria</vt:lpstr>
      <vt:lpstr>Georgia</vt:lpstr>
      <vt:lpstr>Helvetica</vt:lpstr>
      <vt:lpstr>Noteworthy Bold</vt:lpstr>
      <vt:lpstr>Wingdings</vt:lpstr>
      <vt:lpstr>Wingdings 2</vt:lpstr>
      <vt:lpstr>Wingdings 3</vt:lpstr>
      <vt:lpstr>Civil</vt:lpstr>
      <vt:lpstr>Jour 2</vt:lpstr>
      <vt:lpstr>Jour 2</vt:lpstr>
      <vt:lpstr>JOUR 2</vt:lpstr>
      <vt:lpstr>JOUR 2</vt:lpstr>
      <vt:lpstr>Scénario 3</vt:lpstr>
      <vt:lpstr>Références</vt:lpstr>
      <vt:lpstr>JOUR 2</vt:lpstr>
      <vt:lpstr>JOUR 2</vt:lpstr>
      <vt:lpstr>Scénario 4</vt:lpstr>
      <vt:lpstr>Scénario 4 (suite)</vt:lpstr>
      <vt:lpstr>Présentation PowerPoint</vt:lpstr>
      <vt:lpstr> Les règlements de l'Ordre</vt:lpstr>
      <vt:lpstr> Les règlements de l'Ordre</vt:lpstr>
      <vt:lpstr>Nature du dossier</vt:lpstr>
      <vt:lpstr>Nature du dossier</vt:lpstr>
      <vt:lpstr>Tenue de dossier</vt:lpstr>
      <vt:lpstr>Tenue de dossier</vt:lpstr>
      <vt:lpstr> Contenu du dossier </vt:lpstr>
      <vt:lpstr> Contenu du dossier (suite)  </vt:lpstr>
      <vt:lpstr> Informations  </vt:lpstr>
      <vt:lpstr> Informations obligatoires  </vt:lpstr>
      <vt:lpstr> Suite</vt:lpstr>
      <vt:lpstr>Notes d’évolution </vt:lpstr>
      <vt:lpstr>Note ou rapport?</vt:lpstr>
      <vt:lpstr>Modalités rédactionnelles</vt:lpstr>
      <vt:lpstr>Le préjudice</vt:lpstr>
      <vt:lpstr>Le préjudice</vt:lpstr>
      <vt:lpstr>Protocoles de tests</vt:lpstr>
      <vt:lpstr>Consentements</vt:lpstr>
      <vt:lpstr>Consentement à la transmission des informations</vt:lpstr>
      <vt:lpstr>Présentation PowerPoint</vt:lpstr>
      <vt:lpstr>Dossier de travail</vt:lpstr>
      <vt:lpstr>Références</vt:lpstr>
      <vt:lpstr>JOUR 2</vt:lpstr>
      <vt:lpstr>JOUR 2</vt:lpstr>
      <vt:lpstr>Scénario 5</vt:lpstr>
      <vt:lpstr>Références</vt:lpstr>
      <vt:lpstr>JOUR 2</vt:lpstr>
      <vt:lpstr>Scénario 6 </vt:lpstr>
      <vt:lpstr>Scénario 6 (suite) </vt:lpstr>
      <vt:lpstr>Références</vt:lpstr>
      <vt:lpstr>JOUR 2</vt:lpstr>
      <vt:lpstr>Un psychologue multi-tâches</vt:lpstr>
      <vt:lpstr> Un psychologue multi-tâches</vt:lpstr>
      <vt:lpstr>Références</vt:lpstr>
      <vt:lpstr>JOUR 2</vt:lpstr>
      <vt:lpstr>JOUR 2</vt:lpstr>
      <vt:lpstr>Scénario 8 </vt:lpstr>
      <vt:lpstr>Scénario 8 (suite)</vt:lpstr>
      <vt:lpstr>Références</vt:lpstr>
      <vt:lpstr>JOUR 2</vt:lpstr>
      <vt:lpstr>JOUR 2</vt:lpstr>
      <vt:lpstr>Scénario 9</vt:lpstr>
      <vt:lpstr>Scénario 9</vt:lpstr>
      <vt:lpstr>Références</vt:lpstr>
      <vt:lpstr>JOUR 2</vt:lpstr>
      <vt:lpstr>Scénario 10 </vt:lpstr>
      <vt:lpstr>JOUR 2</vt:lpstr>
      <vt:lpstr>JOUR 2</vt:lpstr>
      <vt:lpstr>Scénario 11</vt:lpstr>
      <vt:lpstr>Références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Déontologie et professionnalisme</dc:title>
  <dc:creator>Pierre</dc:creator>
  <cp:lastModifiedBy>Elyse Michon</cp:lastModifiedBy>
  <cp:revision>198</cp:revision>
  <cp:lastPrinted>2018-04-11T21:52:11Z</cp:lastPrinted>
  <dcterms:modified xsi:type="dcterms:W3CDTF">2020-12-05T15:13:20Z</dcterms:modified>
</cp:coreProperties>
</file>