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21" r:id="rId1"/>
  </p:sldMasterIdLst>
  <p:notesMasterIdLst>
    <p:notesMasterId r:id="rId118"/>
  </p:notesMasterIdLst>
  <p:handoutMasterIdLst>
    <p:handoutMasterId r:id="rId119"/>
  </p:handoutMasterIdLst>
  <p:sldIdLst>
    <p:sldId id="636" r:id="rId2"/>
    <p:sldId id="637" r:id="rId3"/>
    <p:sldId id="604" r:id="rId4"/>
    <p:sldId id="605" r:id="rId5"/>
    <p:sldId id="606" r:id="rId6"/>
    <p:sldId id="261" r:id="rId7"/>
    <p:sldId id="638" r:id="rId8"/>
    <p:sldId id="263" r:id="rId9"/>
    <p:sldId id="264" r:id="rId10"/>
    <p:sldId id="265" r:id="rId11"/>
    <p:sldId id="639" r:id="rId12"/>
    <p:sldId id="274" r:id="rId13"/>
    <p:sldId id="640" r:id="rId14"/>
    <p:sldId id="609" r:id="rId15"/>
    <p:sldId id="275" r:id="rId16"/>
    <p:sldId id="276" r:id="rId17"/>
    <p:sldId id="280" r:id="rId18"/>
    <p:sldId id="282" r:id="rId19"/>
    <p:sldId id="283" r:id="rId20"/>
    <p:sldId id="284" r:id="rId21"/>
    <p:sldId id="288" r:id="rId22"/>
    <p:sldId id="641" r:id="rId23"/>
    <p:sldId id="643" r:id="rId24"/>
    <p:sldId id="642" r:id="rId25"/>
    <p:sldId id="644" r:id="rId26"/>
    <p:sldId id="1761" r:id="rId27"/>
    <p:sldId id="1762" r:id="rId28"/>
    <p:sldId id="611" r:id="rId29"/>
    <p:sldId id="649" r:id="rId30"/>
    <p:sldId id="648" r:id="rId31"/>
    <p:sldId id="650" r:id="rId32"/>
    <p:sldId id="651" r:id="rId33"/>
    <p:sldId id="653" r:id="rId34"/>
    <p:sldId id="313" r:id="rId35"/>
    <p:sldId id="668" r:id="rId36"/>
    <p:sldId id="659" r:id="rId37"/>
    <p:sldId id="654" r:id="rId38"/>
    <p:sldId id="655" r:id="rId39"/>
    <p:sldId id="656" r:id="rId40"/>
    <p:sldId id="657" r:id="rId41"/>
    <p:sldId id="665" r:id="rId42"/>
    <p:sldId id="322" r:id="rId43"/>
    <p:sldId id="323" r:id="rId44"/>
    <p:sldId id="324" r:id="rId45"/>
    <p:sldId id="325" r:id="rId46"/>
    <p:sldId id="326" r:id="rId47"/>
    <p:sldId id="327" r:id="rId48"/>
    <p:sldId id="328" r:id="rId49"/>
    <p:sldId id="329" r:id="rId50"/>
    <p:sldId id="330" r:id="rId51"/>
    <p:sldId id="331" r:id="rId52"/>
    <p:sldId id="332" r:id="rId53"/>
    <p:sldId id="333" r:id="rId54"/>
    <p:sldId id="612" r:id="rId55"/>
    <p:sldId id="664" r:id="rId56"/>
    <p:sldId id="336" r:id="rId57"/>
    <p:sldId id="337" r:id="rId58"/>
    <p:sldId id="338" r:id="rId59"/>
    <p:sldId id="339" r:id="rId60"/>
    <p:sldId id="613" r:id="rId61"/>
    <p:sldId id="635" r:id="rId62"/>
    <p:sldId id="343" r:id="rId63"/>
    <p:sldId id="633" r:id="rId64"/>
    <p:sldId id="344" r:id="rId65"/>
    <p:sldId id="345" r:id="rId66"/>
    <p:sldId id="346" r:id="rId67"/>
    <p:sldId id="347" r:id="rId68"/>
    <p:sldId id="348" r:id="rId69"/>
    <p:sldId id="349" r:id="rId70"/>
    <p:sldId id="350" r:id="rId71"/>
    <p:sldId id="351" r:id="rId72"/>
    <p:sldId id="352" r:id="rId73"/>
    <p:sldId id="353" r:id="rId74"/>
    <p:sldId id="354" r:id="rId75"/>
    <p:sldId id="355" r:id="rId76"/>
    <p:sldId id="614" r:id="rId77"/>
    <p:sldId id="615" r:id="rId78"/>
    <p:sldId id="616" r:id="rId79"/>
    <p:sldId id="675" r:id="rId80"/>
    <p:sldId id="617" r:id="rId81"/>
    <p:sldId id="360" r:id="rId82"/>
    <p:sldId id="361" r:id="rId83"/>
    <p:sldId id="362" r:id="rId84"/>
    <p:sldId id="363" r:id="rId85"/>
    <p:sldId id="660" r:id="rId86"/>
    <p:sldId id="618" r:id="rId87"/>
    <p:sldId id="619" r:id="rId88"/>
    <p:sldId id="367" r:id="rId89"/>
    <p:sldId id="368" r:id="rId90"/>
    <p:sldId id="369" r:id="rId91"/>
    <p:sldId id="620" r:id="rId92"/>
    <p:sldId id="621" r:id="rId93"/>
    <p:sldId id="669" r:id="rId94"/>
    <p:sldId id="622" r:id="rId95"/>
    <p:sldId id="623" r:id="rId96"/>
    <p:sldId id="374" r:id="rId97"/>
    <p:sldId id="375" r:id="rId98"/>
    <p:sldId id="392" r:id="rId99"/>
    <p:sldId id="663" r:id="rId100"/>
    <p:sldId id="396" r:id="rId101"/>
    <p:sldId id="397" r:id="rId102"/>
    <p:sldId id="399" r:id="rId103"/>
    <p:sldId id="400" r:id="rId104"/>
    <p:sldId id="625" r:id="rId105"/>
    <p:sldId id="402" r:id="rId106"/>
    <p:sldId id="403" r:id="rId107"/>
    <p:sldId id="626" r:id="rId108"/>
    <p:sldId id="405" r:id="rId109"/>
    <p:sldId id="667" r:id="rId110"/>
    <p:sldId id="418" r:id="rId111"/>
    <p:sldId id="419" r:id="rId112"/>
    <p:sldId id="420" r:id="rId113"/>
    <p:sldId id="628" r:id="rId114"/>
    <p:sldId id="627" r:id="rId115"/>
    <p:sldId id="422" r:id="rId116"/>
    <p:sldId id="424" r:id="rId117"/>
  </p:sldIdLst>
  <p:sldSz cx="9144000" cy="6858000" type="screen4x3"/>
  <p:notesSz cx="6858000" cy="9144000"/>
  <p:defaultTextStyle>
    <a:defPPr>
      <a:defRPr lang="fr-FR"/>
    </a:defPPr>
    <a:lvl1pPr algn="l" defTabSz="457200" rtl="0" fontAlgn="base">
      <a:spcBef>
        <a:spcPct val="0"/>
      </a:spcBef>
      <a:spcAft>
        <a:spcPct val="0"/>
      </a:spcAft>
      <a:defRPr sz="1200" kern="1200">
        <a:solidFill>
          <a:srgbClr val="000000"/>
        </a:solidFill>
        <a:latin typeface="Helvetica" charset="0"/>
        <a:ea typeface="Helvetica" charset="0"/>
        <a:cs typeface="Helvetica" charset="0"/>
        <a:sym typeface="Helvetica" charset="0"/>
      </a:defRPr>
    </a:lvl1pPr>
    <a:lvl2pPr marL="228600" indent="228600" algn="l" defTabSz="457200" rtl="0" fontAlgn="base">
      <a:spcBef>
        <a:spcPct val="0"/>
      </a:spcBef>
      <a:spcAft>
        <a:spcPct val="0"/>
      </a:spcAft>
      <a:defRPr sz="1200" kern="1200">
        <a:solidFill>
          <a:srgbClr val="000000"/>
        </a:solidFill>
        <a:latin typeface="Helvetica" charset="0"/>
        <a:ea typeface="Helvetica" charset="0"/>
        <a:cs typeface="Helvetica" charset="0"/>
        <a:sym typeface="Helvetica" charset="0"/>
      </a:defRPr>
    </a:lvl2pPr>
    <a:lvl3pPr marL="457200" indent="457200" algn="l" defTabSz="457200" rtl="0" fontAlgn="base">
      <a:spcBef>
        <a:spcPct val="0"/>
      </a:spcBef>
      <a:spcAft>
        <a:spcPct val="0"/>
      </a:spcAft>
      <a:defRPr sz="1200" kern="1200">
        <a:solidFill>
          <a:srgbClr val="000000"/>
        </a:solidFill>
        <a:latin typeface="Helvetica" charset="0"/>
        <a:ea typeface="Helvetica" charset="0"/>
        <a:cs typeface="Helvetica" charset="0"/>
        <a:sym typeface="Helvetica" charset="0"/>
      </a:defRPr>
    </a:lvl3pPr>
    <a:lvl4pPr marL="685800" indent="685800" algn="l" defTabSz="457200" rtl="0" fontAlgn="base">
      <a:spcBef>
        <a:spcPct val="0"/>
      </a:spcBef>
      <a:spcAft>
        <a:spcPct val="0"/>
      </a:spcAft>
      <a:defRPr sz="1200" kern="1200">
        <a:solidFill>
          <a:srgbClr val="000000"/>
        </a:solidFill>
        <a:latin typeface="Helvetica" charset="0"/>
        <a:ea typeface="Helvetica" charset="0"/>
        <a:cs typeface="Helvetica" charset="0"/>
        <a:sym typeface="Helvetica" charset="0"/>
      </a:defRPr>
    </a:lvl4pPr>
    <a:lvl5pPr marL="914400" indent="914400" algn="l" defTabSz="457200" rtl="0" fontAlgn="base">
      <a:spcBef>
        <a:spcPct val="0"/>
      </a:spcBef>
      <a:spcAft>
        <a:spcPct val="0"/>
      </a:spcAft>
      <a:defRPr sz="1200" kern="1200">
        <a:solidFill>
          <a:srgbClr val="000000"/>
        </a:solidFill>
        <a:latin typeface="Helvetica" charset="0"/>
        <a:ea typeface="Helvetica" charset="0"/>
        <a:cs typeface="Helvetica" charset="0"/>
        <a:sym typeface="Helvetica" charset="0"/>
      </a:defRPr>
    </a:lvl5pPr>
    <a:lvl6pPr marL="2286000" algn="l" defTabSz="914400" rtl="0" eaLnBrk="1" latinLnBrk="0" hangingPunct="1">
      <a:defRPr sz="1200" kern="1200">
        <a:solidFill>
          <a:srgbClr val="000000"/>
        </a:solidFill>
        <a:latin typeface="Helvetica" charset="0"/>
        <a:ea typeface="Helvetica" charset="0"/>
        <a:cs typeface="Helvetica" charset="0"/>
        <a:sym typeface="Helvetica" charset="0"/>
      </a:defRPr>
    </a:lvl6pPr>
    <a:lvl7pPr marL="2743200" algn="l" defTabSz="914400" rtl="0" eaLnBrk="1" latinLnBrk="0" hangingPunct="1">
      <a:defRPr sz="1200" kern="1200">
        <a:solidFill>
          <a:srgbClr val="000000"/>
        </a:solidFill>
        <a:latin typeface="Helvetica" charset="0"/>
        <a:ea typeface="Helvetica" charset="0"/>
        <a:cs typeface="Helvetica" charset="0"/>
        <a:sym typeface="Helvetica" charset="0"/>
      </a:defRPr>
    </a:lvl7pPr>
    <a:lvl8pPr marL="3200400" algn="l" defTabSz="914400" rtl="0" eaLnBrk="1" latinLnBrk="0" hangingPunct="1">
      <a:defRPr sz="1200" kern="1200">
        <a:solidFill>
          <a:srgbClr val="000000"/>
        </a:solidFill>
        <a:latin typeface="Helvetica" charset="0"/>
        <a:ea typeface="Helvetica" charset="0"/>
        <a:cs typeface="Helvetica" charset="0"/>
        <a:sym typeface="Helvetica" charset="0"/>
      </a:defRPr>
    </a:lvl8pPr>
    <a:lvl9pPr marL="3657600" algn="l" defTabSz="914400" rtl="0" eaLnBrk="1" latinLnBrk="0" hangingPunct="1">
      <a:defRPr sz="1200" kern="1200">
        <a:solidFill>
          <a:srgbClr val="000000"/>
        </a:solidFill>
        <a:latin typeface="Helvetica" charset="0"/>
        <a:ea typeface="Helvetica" charset="0"/>
        <a:cs typeface="Helvetica" charset="0"/>
        <a:sym typeface="Helvetica"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6"/>
    <p:restoredTop sz="77760"/>
  </p:normalViewPr>
  <p:slideViewPr>
    <p:cSldViewPr>
      <p:cViewPr varScale="1">
        <p:scale>
          <a:sx n="69" d="100"/>
          <a:sy n="69" d="100"/>
        </p:scale>
        <p:origin x="1048" y="1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61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5D5A5C8-8BB1-42B9-A22B-B691F5A7F9D5}" type="datetimeFigureOut">
              <a:rPr lang="fr-CA" smtClean="0"/>
              <a:pPr/>
              <a:t>19-10-11</a:t>
            </a:fld>
            <a:endParaRPr lang="fr-CA"/>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6984620-CC92-43F5-9285-5A3FE0D40C45}" type="slidenum">
              <a:rPr lang="fr-CA" smtClean="0"/>
              <a:pPr/>
              <a:t>‹n°›</a:t>
            </a:fld>
            <a:endParaRPr lang="fr-CA"/>
          </a:p>
        </p:txBody>
      </p:sp>
    </p:spTree>
    <p:extLst>
      <p:ext uri="{BB962C8B-B14F-4D97-AF65-F5344CB8AC3E}">
        <p14:creationId xmlns:p14="http://schemas.microsoft.com/office/powerpoint/2010/main" val="1709439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7154" name="Rectangle 1"/>
          <p:cNvSpPr>
            <a:spLocks noGrp="1" noRot="1" noChangeAspect="1"/>
          </p:cNvSpPr>
          <p:nvPr>
            <p:ph type="sldImg" idx="2"/>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 uri="{FAA26D3D-D897-4be2-8F04-BA451C77F1D7}">
              <ma14:placeholderFlag xmlns="" xmlns:ma14="http://schemas.microsoft.com/office/mac/drawingml/2011/main" val="1"/>
            </a:ext>
          </a:extLst>
        </p:spPr>
      </p:sp>
      <p:sp>
        <p:nvSpPr>
          <p:cNvPr id="7170" name="Rectangle 2"/>
          <p:cNvSpPr>
            <a:spLocks noGrp="1"/>
          </p:cNvSpPr>
          <p:nvPr>
            <p:ph type="body" sz="quarter" idx="3"/>
          </p:nvPr>
        </p:nvSpPr>
        <p:spPr bwMode="auto">
          <a:xfrm>
            <a:off x="914400" y="4343400"/>
            <a:ext cx="5029200" cy="4114800"/>
          </a:xfrm>
          <a:prstGeom prst="rect">
            <a:avLst/>
          </a:prstGeom>
          <a:noFill/>
          <a:ln w="12700" cap="rnd"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fr-FR" noProof="0">
                <a:sym typeface="Noteworthy Bold" charset="0"/>
              </a:rPr>
              <a:t>Click to edit Master text styles</a:t>
            </a:r>
          </a:p>
          <a:p>
            <a:pPr lvl="1"/>
            <a:r>
              <a:rPr lang="fr-FR" noProof="0">
                <a:sym typeface="Noteworthy Bold" charset="0"/>
              </a:rPr>
              <a:t>Second level</a:t>
            </a:r>
          </a:p>
          <a:p>
            <a:pPr lvl="2"/>
            <a:r>
              <a:rPr lang="fr-FR" noProof="0">
                <a:sym typeface="Noteworthy Bold" charset="0"/>
              </a:rPr>
              <a:t>Third level</a:t>
            </a:r>
          </a:p>
          <a:p>
            <a:pPr lvl="3"/>
            <a:r>
              <a:rPr lang="fr-FR" noProof="0">
                <a:sym typeface="Noteworthy Bold" charset="0"/>
              </a:rPr>
              <a:t>Fourth level</a:t>
            </a:r>
          </a:p>
          <a:p>
            <a:pPr lvl="4"/>
            <a:r>
              <a:rPr lang="fr-FR" noProof="0">
                <a:sym typeface="Noteworthy Bold" charset="0"/>
              </a:rPr>
              <a:t>Fifth level</a:t>
            </a:r>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notesStyle>
    <a:lvl1pPr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1pPr>
    <a:lvl2pPr marL="2286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2pPr>
    <a:lvl3pPr marL="4572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3pPr>
    <a:lvl4pPr marL="6858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4pPr>
    <a:lvl5pPr marL="9144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149033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1"/>
          <p:cNvSpPr>
            <a:spLocks noGrp="1" noRot="1" noChangeAspect="1" noChangeArrowheads="1" noTextEdit="1"/>
          </p:cNvSpPr>
          <p:nvPr>
            <p:ph type="sldImg"/>
          </p:nvPr>
        </p:nvSpPr>
        <p:spPr/>
      </p:sp>
      <p:sp>
        <p:nvSpPr>
          <p:cNvPr id="184323"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lvl="1" eaLnBrk="1" hangingPunct="1"/>
            <a:endParaRPr lang="fr-FR" altLang="fr-FR" dirty="0"/>
          </a:p>
        </p:txBody>
      </p:sp>
    </p:spTree>
    <p:extLst>
      <p:ext uri="{BB962C8B-B14F-4D97-AF65-F5344CB8AC3E}">
        <p14:creationId xmlns:p14="http://schemas.microsoft.com/office/powerpoint/2010/main" val="1649760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1"/>
          <p:cNvSpPr>
            <a:spLocks noGrp="1" noRot="1" noChangeAspect="1" noChangeArrowheads="1" noTextEdit="1"/>
          </p:cNvSpPr>
          <p:nvPr>
            <p:ph type="sldImg"/>
          </p:nvPr>
        </p:nvSpPr>
        <p:spPr/>
      </p:sp>
      <p:sp>
        <p:nvSpPr>
          <p:cNvPr id="18534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596516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panose="020B0604020202020204" pitchFamily="34" charset="0"/>
              <a:buNone/>
            </a:pPr>
            <a:endParaRPr lang="fr-CA" dirty="0"/>
          </a:p>
        </p:txBody>
      </p:sp>
    </p:spTree>
    <p:extLst>
      <p:ext uri="{BB962C8B-B14F-4D97-AF65-F5344CB8AC3E}">
        <p14:creationId xmlns:p14="http://schemas.microsoft.com/office/powerpoint/2010/main" val="987732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a:t>Porter 288 psychologues visés</a:t>
            </a:r>
          </a:p>
          <a:p>
            <a:r>
              <a:rPr lang="fr-CA" dirty="0"/>
              <a:t>16 PCNA</a:t>
            </a:r>
          </a:p>
          <a:p>
            <a:r>
              <a:rPr lang="fr-CA" dirty="0"/>
              <a:t>2  94H</a:t>
            </a:r>
          </a:p>
        </p:txBody>
      </p:sp>
    </p:spTree>
    <p:extLst>
      <p:ext uri="{BB962C8B-B14F-4D97-AF65-F5344CB8AC3E}">
        <p14:creationId xmlns:p14="http://schemas.microsoft.com/office/powerpoint/2010/main" val="3402071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METTRE LIEN VERS LE RAPPORT ANNUEL? SECTION BUREAU DU SYNDIC?</a:t>
            </a:r>
          </a:p>
        </p:txBody>
      </p:sp>
    </p:spTree>
    <p:extLst>
      <p:ext uri="{BB962C8B-B14F-4D97-AF65-F5344CB8AC3E}">
        <p14:creationId xmlns:p14="http://schemas.microsoft.com/office/powerpoint/2010/main" val="667310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1703150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1"/>
          <p:cNvSpPr>
            <a:spLocks noGrp="1" noRot="1" noChangeAspect="1" noChangeArrowheads="1" noTextEdit="1"/>
          </p:cNvSpPr>
          <p:nvPr>
            <p:ph type="sldImg"/>
          </p:nvPr>
        </p:nvSpPr>
        <p:spPr/>
      </p:sp>
      <p:sp>
        <p:nvSpPr>
          <p:cNvPr id="197635"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r>
              <a:rPr lang="fr-FR" altLang="fr-FR"/>
              <a:t>Ne jamais promettre le secret mur à mur à des adolescents</a:t>
            </a:r>
          </a:p>
          <a:p>
            <a:pPr eaLnBrk="1" hangingPunct="1"/>
            <a:r>
              <a:rPr lang="fr-FR" altLang="fr-FR"/>
              <a:t>De plus voir décision d’un Commissaire de l’accès à l’information dans deux cas de parents voulant avoir accès au dossier confidentiel de leur ado qui a consulté le psychologue de la Commission scolaire. </a:t>
            </a:r>
          </a:p>
          <a:p>
            <a:pPr eaLnBrk="1" hangingPunct="1"/>
            <a:r>
              <a:rPr lang="fr-FR" altLang="fr-FR"/>
              <a:t>Dans cette loi le mineur est une personne de moins de 18 ans. Le 14 ans n’est pas pris en compte!!!!</a:t>
            </a:r>
          </a:p>
        </p:txBody>
      </p:sp>
    </p:spTree>
    <p:extLst>
      <p:ext uri="{BB962C8B-B14F-4D97-AF65-F5344CB8AC3E}">
        <p14:creationId xmlns:p14="http://schemas.microsoft.com/office/powerpoint/2010/main" val="35005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6559886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17728390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b="1" dirty="0"/>
          </a:p>
        </p:txBody>
      </p:sp>
    </p:spTree>
    <p:extLst>
      <p:ext uri="{BB962C8B-B14F-4D97-AF65-F5344CB8AC3E}">
        <p14:creationId xmlns:p14="http://schemas.microsoft.com/office/powerpoint/2010/main" val="481305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1"/>
          <p:cNvSpPr>
            <a:spLocks noGrp="1" noRot="1" noChangeAspect="1" noChangeArrowheads="1" noTextEdit="1"/>
          </p:cNvSpPr>
          <p:nvPr>
            <p:ph type="sldImg"/>
          </p:nvPr>
        </p:nvSpPr>
        <p:spPr/>
      </p:sp>
      <p:sp>
        <p:nvSpPr>
          <p:cNvPr id="178179"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846930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1"/>
          <p:cNvSpPr>
            <a:spLocks noGrp="1" noRot="1" noChangeAspect="1" noChangeArrowheads="1" noTextEdit="1"/>
          </p:cNvSpPr>
          <p:nvPr>
            <p:ph type="sldImg"/>
          </p:nvPr>
        </p:nvSpPr>
        <p:spPr/>
      </p:sp>
      <p:sp>
        <p:nvSpPr>
          <p:cNvPr id="198659"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5215953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1"/>
          <p:cNvSpPr>
            <a:spLocks noGrp="1" noRot="1" noChangeAspect="1" noChangeArrowheads="1" noTextEdit="1"/>
          </p:cNvSpPr>
          <p:nvPr>
            <p:ph type="sldImg"/>
          </p:nvPr>
        </p:nvSpPr>
        <p:spPr/>
      </p:sp>
      <p:sp>
        <p:nvSpPr>
          <p:cNvPr id="199683"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294702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1"/>
          <p:cNvSpPr>
            <a:spLocks noGrp="1" noRot="1" noChangeAspect="1" noChangeArrowheads="1" noTextEdit="1"/>
          </p:cNvSpPr>
          <p:nvPr>
            <p:ph type="sldImg"/>
          </p:nvPr>
        </p:nvSpPr>
        <p:spPr/>
      </p:sp>
      <p:sp>
        <p:nvSpPr>
          <p:cNvPr id="20070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726956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1"/>
          <p:cNvSpPr>
            <a:spLocks noGrp="1" noRot="1" noChangeAspect="1" noChangeArrowheads="1" noTextEdit="1"/>
          </p:cNvSpPr>
          <p:nvPr>
            <p:ph type="sldImg"/>
          </p:nvPr>
        </p:nvSpPr>
        <p:spPr/>
      </p:sp>
      <p:sp>
        <p:nvSpPr>
          <p:cNvPr id="201731"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336465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1"/>
          <p:cNvSpPr>
            <a:spLocks noGrp="1" noRot="1" noChangeAspect="1" noChangeArrowheads="1" noTextEdit="1"/>
          </p:cNvSpPr>
          <p:nvPr>
            <p:ph type="sldImg"/>
          </p:nvPr>
        </p:nvSpPr>
        <p:spPr/>
      </p:sp>
      <p:sp>
        <p:nvSpPr>
          <p:cNvPr id="202755"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1523227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1"/>
          <p:cNvSpPr>
            <a:spLocks noGrp="1" noRot="1" noChangeAspect="1" noChangeArrowheads="1" noTextEdit="1"/>
          </p:cNvSpPr>
          <p:nvPr>
            <p:ph type="sldImg"/>
          </p:nvPr>
        </p:nvSpPr>
        <p:spPr/>
      </p:sp>
      <p:sp>
        <p:nvSpPr>
          <p:cNvPr id="202755"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CA" altLang="fr-FR" baseline="0" dirty="0"/>
          </a:p>
        </p:txBody>
      </p:sp>
    </p:spTree>
    <p:extLst>
      <p:ext uri="{BB962C8B-B14F-4D97-AF65-F5344CB8AC3E}">
        <p14:creationId xmlns:p14="http://schemas.microsoft.com/office/powerpoint/2010/main" val="861021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1"/>
          <p:cNvSpPr>
            <a:spLocks noGrp="1" noRot="1" noChangeAspect="1" noChangeArrowheads="1" noTextEdit="1"/>
          </p:cNvSpPr>
          <p:nvPr>
            <p:ph type="sldImg"/>
          </p:nvPr>
        </p:nvSpPr>
        <p:spPr/>
      </p:sp>
      <p:sp>
        <p:nvSpPr>
          <p:cNvPr id="203779"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2787228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1"/>
          <p:cNvSpPr>
            <a:spLocks noGrp="1" noRot="1" noChangeAspect="1" noChangeArrowheads="1" noTextEdit="1"/>
          </p:cNvSpPr>
          <p:nvPr>
            <p:ph type="sldImg"/>
          </p:nvPr>
        </p:nvSpPr>
        <p:spPr/>
      </p:sp>
      <p:sp>
        <p:nvSpPr>
          <p:cNvPr id="204803"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2336651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Tree>
    <p:extLst>
      <p:ext uri="{BB962C8B-B14F-4D97-AF65-F5344CB8AC3E}">
        <p14:creationId xmlns:p14="http://schemas.microsoft.com/office/powerpoint/2010/main" val="14434270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1"/>
          <p:cNvSpPr>
            <a:spLocks noGrp="1" noRot="1" noChangeAspect="1" noChangeArrowheads="1" noTextEdit="1"/>
          </p:cNvSpPr>
          <p:nvPr>
            <p:ph type="sldImg"/>
          </p:nvPr>
        </p:nvSpPr>
        <p:spPr/>
      </p:sp>
      <p:sp>
        <p:nvSpPr>
          <p:cNvPr id="20582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2145174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40719785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1"/>
          <p:cNvSpPr>
            <a:spLocks noGrp="1" noRot="1" noChangeAspect="1" noChangeArrowheads="1" noTextEdit="1"/>
          </p:cNvSpPr>
          <p:nvPr>
            <p:ph type="sldImg"/>
          </p:nvPr>
        </p:nvSpPr>
        <p:spPr/>
      </p:sp>
      <p:sp>
        <p:nvSpPr>
          <p:cNvPr id="206851"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4687031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1"/>
          <p:cNvSpPr>
            <a:spLocks noGrp="1" noRot="1" noChangeAspect="1" noChangeArrowheads="1" noTextEdit="1"/>
          </p:cNvSpPr>
          <p:nvPr>
            <p:ph type="sldImg"/>
          </p:nvPr>
        </p:nvSpPr>
        <p:spPr/>
      </p:sp>
      <p:sp>
        <p:nvSpPr>
          <p:cNvPr id="207875"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1015139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Tree>
    <p:extLst>
      <p:ext uri="{BB962C8B-B14F-4D97-AF65-F5344CB8AC3E}">
        <p14:creationId xmlns:p14="http://schemas.microsoft.com/office/powerpoint/2010/main" val="1951469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11860318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1"/>
          <p:cNvSpPr>
            <a:spLocks noGrp="1" noRot="1" noChangeAspect="1" noChangeArrowheads="1" noTextEdit="1"/>
          </p:cNvSpPr>
          <p:nvPr>
            <p:ph type="sldImg"/>
          </p:nvPr>
        </p:nvSpPr>
        <p:spPr/>
      </p:sp>
      <p:sp>
        <p:nvSpPr>
          <p:cNvPr id="208899"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8019798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1"/>
          <p:cNvSpPr>
            <a:spLocks noGrp="1" noRot="1" noChangeAspect="1" noChangeArrowheads="1" noTextEdit="1"/>
          </p:cNvSpPr>
          <p:nvPr>
            <p:ph type="sldImg"/>
          </p:nvPr>
        </p:nvSpPr>
        <p:spPr/>
      </p:sp>
      <p:sp>
        <p:nvSpPr>
          <p:cNvPr id="209923"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3156340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1"/>
          <p:cNvSpPr>
            <a:spLocks noGrp="1" noRot="1" noChangeAspect="1" noChangeArrowheads="1" noTextEdit="1"/>
          </p:cNvSpPr>
          <p:nvPr>
            <p:ph type="sldImg"/>
          </p:nvPr>
        </p:nvSpPr>
        <p:spPr/>
      </p:sp>
      <p:sp>
        <p:nvSpPr>
          <p:cNvPr id="21094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6357230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1"/>
          <p:cNvSpPr>
            <a:spLocks noGrp="1" noRot="1" noChangeAspect="1" noChangeArrowheads="1" noTextEdit="1"/>
          </p:cNvSpPr>
          <p:nvPr>
            <p:ph type="sldImg"/>
          </p:nvPr>
        </p:nvSpPr>
        <p:spPr/>
      </p:sp>
      <p:sp>
        <p:nvSpPr>
          <p:cNvPr id="21094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8809002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1"/>
          <p:cNvSpPr>
            <a:spLocks noGrp="1" noRot="1" noChangeAspect="1" noChangeArrowheads="1" noTextEdit="1"/>
          </p:cNvSpPr>
          <p:nvPr>
            <p:ph type="sldImg"/>
          </p:nvPr>
        </p:nvSpPr>
        <p:spPr/>
      </p:sp>
      <p:sp>
        <p:nvSpPr>
          <p:cNvPr id="211971"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3691330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1"/>
          <p:cNvSpPr>
            <a:spLocks noGrp="1" noRot="1" noChangeAspect="1" noChangeArrowheads="1" noTextEdit="1"/>
          </p:cNvSpPr>
          <p:nvPr>
            <p:ph type="sldImg"/>
          </p:nvPr>
        </p:nvSpPr>
        <p:spPr/>
      </p:sp>
      <p:sp>
        <p:nvSpPr>
          <p:cNvPr id="212995"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125898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18760770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1"/>
          <p:cNvSpPr>
            <a:spLocks noGrp="1" noRot="1" noChangeAspect="1" noChangeArrowheads="1" noTextEdit="1"/>
          </p:cNvSpPr>
          <p:nvPr>
            <p:ph type="sldImg"/>
          </p:nvPr>
        </p:nvSpPr>
        <p:spPr/>
      </p:sp>
      <p:sp>
        <p:nvSpPr>
          <p:cNvPr id="214019"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05996139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1"/>
          <p:cNvSpPr>
            <a:spLocks noGrp="1" noRot="1" noChangeAspect="1" noChangeArrowheads="1" noTextEdit="1"/>
          </p:cNvSpPr>
          <p:nvPr>
            <p:ph type="sldImg"/>
          </p:nvPr>
        </p:nvSpPr>
        <p:spPr/>
      </p:sp>
      <p:sp>
        <p:nvSpPr>
          <p:cNvPr id="215043"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20890184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1"/>
          <p:cNvSpPr>
            <a:spLocks noGrp="1" noRot="1" noChangeAspect="1" noChangeArrowheads="1" noTextEdit="1"/>
          </p:cNvSpPr>
          <p:nvPr>
            <p:ph type="sldImg"/>
          </p:nvPr>
        </p:nvSpPr>
        <p:spPr/>
      </p:sp>
      <p:sp>
        <p:nvSpPr>
          <p:cNvPr id="21606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6281750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174796728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414398655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26923410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17741274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1"/>
          <p:cNvSpPr>
            <a:spLocks noGrp="1" noRot="1" noChangeAspect="1" noChangeArrowheads="1" noTextEdit="1"/>
          </p:cNvSpPr>
          <p:nvPr>
            <p:ph type="sldImg"/>
          </p:nvPr>
        </p:nvSpPr>
        <p:spPr/>
      </p:sp>
      <p:sp>
        <p:nvSpPr>
          <p:cNvPr id="220163"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8594844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
          <p:cNvSpPr>
            <a:spLocks noGrp="1" noRot="1" noChangeAspect="1" noChangeArrowheads="1" noTextEdit="1"/>
          </p:cNvSpPr>
          <p:nvPr>
            <p:ph type="sldImg"/>
          </p:nvPr>
        </p:nvSpPr>
        <p:spPr/>
      </p:sp>
      <p:sp>
        <p:nvSpPr>
          <p:cNvPr id="22118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91454491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1"/>
          <p:cNvSpPr>
            <a:spLocks noGrp="1" noRot="1" noChangeAspect="1" noChangeArrowheads="1" noTextEdit="1"/>
          </p:cNvSpPr>
          <p:nvPr>
            <p:ph type="sldImg"/>
          </p:nvPr>
        </p:nvSpPr>
        <p:spPr/>
      </p:sp>
      <p:sp>
        <p:nvSpPr>
          <p:cNvPr id="22630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49798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1"/>
          <p:cNvSpPr>
            <a:spLocks noGrp="1" noRot="1" noChangeAspect="1" noChangeArrowheads="1" noTextEdit="1"/>
          </p:cNvSpPr>
          <p:nvPr>
            <p:ph type="sldImg"/>
          </p:nvPr>
        </p:nvSpPr>
        <p:spPr/>
      </p:sp>
      <p:sp>
        <p:nvSpPr>
          <p:cNvPr id="179203"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6816927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1"/>
          <p:cNvSpPr>
            <a:spLocks noGrp="1" noRot="1" noChangeAspect="1" noChangeArrowheads="1" noTextEdit="1"/>
          </p:cNvSpPr>
          <p:nvPr>
            <p:ph type="sldImg"/>
          </p:nvPr>
        </p:nvSpPr>
        <p:spPr/>
      </p:sp>
      <p:sp>
        <p:nvSpPr>
          <p:cNvPr id="227331"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203866437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1"/>
          <p:cNvSpPr>
            <a:spLocks noGrp="1" noRot="1" noChangeAspect="1" noChangeArrowheads="1" noTextEdit="1"/>
          </p:cNvSpPr>
          <p:nvPr>
            <p:ph type="sldImg"/>
          </p:nvPr>
        </p:nvSpPr>
        <p:spPr/>
      </p:sp>
      <p:sp>
        <p:nvSpPr>
          <p:cNvPr id="225283"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97359432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1"/>
          <p:cNvSpPr>
            <a:spLocks noGrp="1" noRot="1" noChangeAspect="1" noChangeArrowheads="1" noTextEdit="1"/>
          </p:cNvSpPr>
          <p:nvPr>
            <p:ph type="sldImg"/>
          </p:nvPr>
        </p:nvSpPr>
        <p:spPr/>
      </p:sp>
      <p:sp>
        <p:nvSpPr>
          <p:cNvPr id="228355"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129566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1"/>
          <p:cNvSpPr>
            <a:spLocks noGrp="1" noRot="1" noChangeAspect="1" noChangeArrowheads="1" noTextEdit="1"/>
          </p:cNvSpPr>
          <p:nvPr>
            <p:ph type="sldImg"/>
          </p:nvPr>
        </p:nvSpPr>
        <p:spPr/>
      </p:sp>
      <p:sp>
        <p:nvSpPr>
          <p:cNvPr id="180227"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714636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1"/>
          <p:cNvSpPr>
            <a:spLocks noGrp="1" noRot="1" noChangeAspect="1" noChangeArrowheads="1" noTextEdit="1"/>
          </p:cNvSpPr>
          <p:nvPr>
            <p:ph type="sldImg"/>
          </p:nvPr>
        </p:nvSpPr>
        <p:spPr/>
      </p:sp>
      <p:sp>
        <p:nvSpPr>
          <p:cNvPr id="181251"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1957747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Tree>
    <p:extLst>
      <p:ext uri="{BB962C8B-B14F-4D97-AF65-F5344CB8AC3E}">
        <p14:creationId xmlns:p14="http://schemas.microsoft.com/office/powerpoint/2010/main" val="3953765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1"/>
          <p:cNvSpPr>
            <a:spLocks noGrp="1" noRot="1" noChangeAspect="1" noChangeArrowheads="1" noTextEdit="1"/>
          </p:cNvSpPr>
          <p:nvPr>
            <p:ph type="sldImg"/>
          </p:nvPr>
        </p:nvSpPr>
        <p:spPr/>
      </p:sp>
      <p:sp>
        <p:nvSpPr>
          <p:cNvPr id="182275"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miter lim="800000"/>
                <a:headEnd/>
                <a:tailEnd/>
              </a14:hiddenLine>
            </a:ext>
          </a:extLst>
        </p:spPr>
        <p:txBody>
          <a:bodyPr/>
          <a:lstStyle/>
          <a:p>
            <a:pPr eaLnBrk="1" hangingPunct="1"/>
            <a:endParaRPr lang="fr-FR" altLang="fr-FR" dirty="0"/>
          </a:p>
        </p:txBody>
      </p:sp>
    </p:spTree>
    <p:extLst>
      <p:ext uri="{BB962C8B-B14F-4D97-AF65-F5344CB8AC3E}">
        <p14:creationId xmlns:p14="http://schemas.microsoft.com/office/powerpoint/2010/main" val="424238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5E549471-37AA-7E46-A427-EA30A069A834}" type="datetime1">
              <a:rPr lang="fr-CA" smtClean="0"/>
              <a:t>19-10-11</a:t>
            </a:fld>
            <a:endParaRPr lang="fr-CA"/>
          </a:p>
        </p:txBody>
      </p:sp>
      <p:sp>
        <p:nvSpPr>
          <p:cNvPr id="17" name="Espace réservé du pied de page 16"/>
          <p:cNvSpPr>
            <a:spLocks noGrp="1"/>
          </p:cNvSpPr>
          <p:nvPr>
            <p:ph type="ftr" sz="quarter" idx="11"/>
          </p:nvPr>
        </p:nvSpPr>
        <p:spPr/>
        <p:txBody>
          <a:bodyPr/>
          <a:lstStyle/>
          <a:p>
            <a:r>
              <a:rPr lang="fr-CA"/>
              <a:t>© 2019 Tous droits réservés     </a:t>
            </a: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6C1713F-BDD9-A04C-8DBE-10777D6F679B}" type="slidenum">
              <a:rPr lang="fr-CA" smtClean="0"/>
              <a:t>‹n°›</a:t>
            </a:fld>
            <a:endParaRPr lang="fr-CA"/>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FF5D43D-DCBB-4644-8EF4-605A07A08C37}" type="datetime1">
              <a:rPr lang="fr-CA" smtClean="0"/>
              <a:t>19-10-11</a:t>
            </a:fld>
            <a:endParaRPr lang="fr-CA"/>
          </a:p>
        </p:txBody>
      </p:sp>
      <p:sp>
        <p:nvSpPr>
          <p:cNvPr id="5" name="Espace réservé du pied de page 4"/>
          <p:cNvSpPr>
            <a:spLocks noGrp="1"/>
          </p:cNvSpPr>
          <p:nvPr>
            <p:ph type="ftr" sz="quarter" idx="11"/>
          </p:nvPr>
        </p:nvSpPr>
        <p:spPr/>
        <p:txBody>
          <a:bodyPr/>
          <a:lstStyle/>
          <a:p>
            <a:r>
              <a:rPr lang="fr-CA"/>
              <a:t>© 2019 Tous droits réservés     </a:t>
            </a:r>
          </a:p>
        </p:txBody>
      </p:sp>
      <p:sp>
        <p:nvSpPr>
          <p:cNvPr id="6" name="Espace réservé du numéro de diapositive 5"/>
          <p:cNvSpPr>
            <a:spLocks noGrp="1"/>
          </p:cNvSpPr>
          <p:nvPr>
            <p:ph type="sldNum" sz="quarter" idx="12"/>
          </p:nvPr>
        </p:nvSpPr>
        <p:spPr/>
        <p:txBody>
          <a:bodyPr/>
          <a:lstStyle/>
          <a:p>
            <a:fld id="{16C1713F-BDD9-A04C-8DBE-10777D6F679B}" type="slidenum">
              <a:rPr lang="fr-CA" smtClean="0"/>
              <a:t>‹n°›</a:t>
            </a:fld>
            <a:endParaRPr lang="fr-C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16C1713F-BDD9-A04C-8DBE-10777D6F679B}" type="slidenum">
              <a:rPr lang="fr-CA" smtClean="0"/>
              <a:t>‹n°›</a:t>
            </a:fld>
            <a:endParaRPr lang="fr-CA"/>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73326F0-1523-E44D-BDB6-C027727DB69E}" type="datetime1">
              <a:rPr lang="fr-CA" smtClean="0"/>
              <a:t>19-10-11</a:t>
            </a:fld>
            <a:endParaRPr lang="fr-CA"/>
          </a:p>
        </p:txBody>
      </p:sp>
      <p:sp>
        <p:nvSpPr>
          <p:cNvPr id="5" name="Espace réservé du pied de page 4"/>
          <p:cNvSpPr>
            <a:spLocks noGrp="1"/>
          </p:cNvSpPr>
          <p:nvPr>
            <p:ph type="ftr" sz="quarter" idx="11"/>
          </p:nvPr>
        </p:nvSpPr>
        <p:spPr/>
        <p:txBody>
          <a:bodyPr/>
          <a:lstStyle/>
          <a:p>
            <a:r>
              <a:rPr lang="fr-CA"/>
              <a:t>© 2019 Tous droits réservés     </a:t>
            </a: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et modifiez le titre</a:t>
            </a:r>
            <a:endParaRPr kumimoji="0" lang="en-US"/>
          </a:p>
        </p:txBody>
      </p:sp>
      <p:sp>
        <p:nvSpPr>
          <p:cNvPr id="4" name="Espace réservé de la date 3"/>
          <p:cNvSpPr>
            <a:spLocks noGrp="1"/>
          </p:cNvSpPr>
          <p:nvPr>
            <p:ph type="dt" sz="half" idx="10"/>
          </p:nvPr>
        </p:nvSpPr>
        <p:spPr/>
        <p:txBody>
          <a:bodyPr/>
          <a:lstStyle/>
          <a:p>
            <a:fld id="{97D1CE38-D4BE-6249-81DA-ABA24CE178CD}" type="datetime1">
              <a:rPr lang="fr-CA" smtClean="0"/>
              <a:t>19-10-11</a:t>
            </a:fld>
            <a:endParaRPr lang="fr-CA"/>
          </a:p>
        </p:txBody>
      </p:sp>
      <p:sp>
        <p:nvSpPr>
          <p:cNvPr id="5" name="Espace réservé du pied de page 4"/>
          <p:cNvSpPr>
            <a:spLocks noGrp="1"/>
          </p:cNvSpPr>
          <p:nvPr>
            <p:ph type="ftr" sz="quarter" idx="11"/>
          </p:nvPr>
        </p:nvSpPr>
        <p:spPr/>
        <p:txBody>
          <a:bodyPr/>
          <a:lstStyle/>
          <a:p>
            <a:r>
              <a:rPr lang="fr-CA"/>
              <a:t>© 2019 Tous droits réservés     </a:t>
            </a: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16C1713F-BDD9-A04C-8DBE-10777D6F679B}" type="slidenum">
              <a:rPr lang="fr-CA" smtClean="0"/>
              <a:t>‹n°›</a:t>
            </a:fld>
            <a:endParaRPr lang="fr-CA"/>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u pied de page 4"/>
          <p:cNvSpPr>
            <a:spLocks noGrp="1"/>
          </p:cNvSpPr>
          <p:nvPr>
            <p:ph type="ftr" sz="quarter" idx="11"/>
          </p:nvPr>
        </p:nvSpPr>
        <p:spPr/>
        <p:txBody>
          <a:bodyPr/>
          <a:lstStyle/>
          <a:p>
            <a:r>
              <a:rPr lang="fr-CA"/>
              <a:t>© 2019 Tous droits réservés     </a:t>
            </a:r>
          </a:p>
        </p:txBody>
      </p:sp>
      <p:sp>
        <p:nvSpPr>
          <p:cNvPr id="4" name="Espace réservé de la date 3"/>
          <p:cNvSpPr>
            <a:spLocks noGrp="1"/>
          </p:cNvSpPr>
          <p:nvPr>
            <p:ph type="dt" sz="half" idx="10"/>
          </p:nvPr>
        </p:nvSpPr>
        <p:spPr/>
        <p:txBody>
          <a:bodyPr/>
          <a:lstStyle/>
          <a:p>
            <a:fld id="{409F0ED1-88CF-184A-B0CE-41A66284826E}" type="datetime1">
              <a:rPr lang="fr-CA" smtClean="0"/>
              <a:t>19-10-11</a:t>
            </a:fld>
            <a:endParaRPr lang="fr-CA"/>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6C1713F-BDD9-A04C-8DBE-10777D6F679B}" type="slidenum">
              <a:rPr lang="fr-CA" smtClean="0"/>
              <a:t>‹n°›</a:t>
            </a:fld>
            <a:endParaRPr lang="fr-CA"/>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3BF34F3C-FF34-7A42-AB06-5C498280C33C}" type="datetime1">
              <a:rPr lang="fr-CA" smtClean="0"/>
              <a:t>19-10-11</a:t>
            </a:fld>
            <a:endParaRPr lang="fr-CA"/>
          </a:p>
        </p:txBody>
      </p:sp>
      <p:sp>
        <p:nvSpPr>
          <p:cNvPr id="6" name="Espace réservé du pied de page 5"/>
          <p:cNvSpPr>
            <a:spLocks noGrp="1"/>
          </p:cNvSpPr>
          <p:nvPr>
            <p:ph type="ftr" sz="quarter" idx="11"/>
          </p:nvPr>
        </p:nvSpPr>
        <p:spPr/>
        <p:txBody>
          <a:bodyPr/>
          <a:lstStyle/>
          <a:p>
            <a:r>
              <a:rPr lang="fr-CA"/>
              <a:t>© 2019 Tous droits réservés     </a:t>
            </a:r>
          </a:p>
        </p:txBody>
      </p:sp>
      <p:sp>
        <p:nvSpPr>
          <p:cNvPr id="7" name="Espace réservé du numéro de diapositive 6"/>
          <p:cNvSpPr>
            <a:spLocks noGrp="1"/>
          </p:cNvSpPr>
          <p:nvPr>
            <p:ph type="sldNum" sz="quarter" idx="12"/>
          </p:nvPr>
        </p:nvSpPr>
        <p:spPr/>
        <p:txBody>
          <a:bodyPr/>
          <a:lstStyle/>
          <a:p>
            <a:fld id="{16C1713F-BDD9-A04C-8DBE-10777D6F679B}" type="slidenum">
              <a:rPr lang="fr-CA" smtClean="0"/>
              <a:t>‹n°›</a:t>
            </a:fld>
            <a:endParaRPr lang="fr-CA"/>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3ABC08C9-ACF1-624C-8F81-8F8124DDD84A}" type="datetime1">
              <a:rPr lang="fr-CA" smtClean="0"/>
              <a:t>19-10-11</a:t>
            </a:fld>
            <a:endParaRPr lang="fr-CA"/>
          </a:p>
        </p:txBody>
      </p:sp>
      <p:sp>
        <p:nvSpPr>
          <p:cNvPr id="8" name="Espace réservé du pied de page 7"/>
          <p:cNvSpPr>
            <a:spLocks noGrp="1"/>
          </p:cNvSpPr>
          <p:nvPr>
            <p:ph type="ftr" sz="quarter" idx="11"/>
          </p:nvPr>
        </p:nvSpPr>
        <p:spPr>
          <a:xfrm>
            <a:off x="304800" y="6409944"/>
            <a:ext cx="3581400" cy="365760"/>
          </a:xfrm>
        </p:spPr>
        <p:txBody>
          <a:bodyPr/>
          <a:lstStyle/>
          <a:p>
            <a:r>
              <a:rPr lang="fr-CA"/>
              <a:t>© 2019 Tous droits réservés     </a:t>
            </a: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16C1713F-BDD9-A04C-8DBE-10777D6F679B}" type="slidenum">
              <a:rPr lang="fr-CA" smtClean="0"/>
              <a:t>‹n°›</a:t>
            </a:fld>
            <a:endParaRPr lang="fr-CA"/>
          </a:p>
        </p:txBody>
      </p:sp>
      <p:sp>
        <p:nvSpPr>
          <p:cNvPr id="23" name="Titre 22"/>
          <p:cNvSpPr>
            <a:spLocks noGrp="1"/>
          </p:cNvSpPr>
          <p:nvPr>
            <p:ph type="title"/>
          </p:nvPr>
        </p:nvSpPr>
        <p:spPr/>
        <p:txBody>
          <a:bodyPr rtlCol="0" anchor="b" anchorCtr="0"/>
          <a:lstStyle/>
          <a:p>
            <a:r>
              <a:rPr kumimoji="0" lang="fr-FR"/>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e la date 2"/>
          <p:cNvSpPr>
            <a:spLocks noGrp="1"/>
          </p:cNvSpPr>
          <p:nvPr>
            <p:ph type="dt" sz="half" idx="10"/>
          </p:nvPr>
        </p:nvSpPr>
        <p:spPr/>
        <p:txBody>
          <a:bodyPr/>
          <a:lstStyle/>
          <a:p>
            <a:fld id="{EBBB2C00-8FCF-B64F-A70E-C4D3AB737B2E}" type="datetime1">
              <a:rPr lang="fr-CA" smtClean="0"/>
              <a:t>19-10-11</a:t>
            </a:fld>
            <a:endParaRPr lang="fr-CA"/>
          </a:p>
        </p:txBody>
      </p:sp>
      <p:sp>
        <p:nvSpPr>
          <p:cNvPr id="4" name="Espace réservé du pied de page 3"/>
          <p:cNvSpPr>
            <a:spLocks noGrp="1"/>
          </p:cNvSpPr>
          <p:nvPr>
            <p:ph type="ftr" sz="quarter" idx="11"/>
          </p:nvPr>
        </p:nvSpPr>
        <p:spPr/>
        <p:txBody>
          <a:bodyPr/>
          <a:lstStyle/>
          <a:p>
            <a:r>
              <a:rPr lang="fr-CA"/>
              <a:t>© 2019 Tous droits réservés     </a:t>
            </a: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16C1713F-BDD9-A04C-8DBE-10777D6F679B}" type="slidenum">
              <a:rPr lang="fr-CA" smtClean="0"/>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 name="Espace réservé de la date 1"/>
          <p:cNvSpPr>
            <a:spLocks noGrp="1"/>
          </p:cNvSpPr>
          <p:nvPr>
            <p:ph type="dt" sz="half" idx="10"/>
          </p:nvPr>
        </p:nvSpPr>
        <p:spPr/>
        <p:txBody>
          <a:bodyPr/>
          <a:lstStyle/>
          <a:p>
            <a:fld id="{AEB6EAE8-78AD-344E-A312-0F40F4C1047B}" type="datetime1">
              <a:rPr lang="fr-CA" smtClean="0"/>
              <a:t>19-10-11</a:t>
            </a:fld>
            <a:endParaRPr lang="fr-CA"/>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6C1713F-BDD9-A04C-8DBE-10777D6F679B}" type="slidenum">
              <a:rPr lang="fr-CA" smtClean="0"/>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6C1713F-BDD9-A04C-8DBE-10777D6F679B}" type="slidenum">
              <a:rPr lang="fr-CA" smtClean="0"/>
              <a:t>‹n°›</a:t>
            </a:fld>
            <a:endParaRPr lang="fr-C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D6AE21D3-946E-CF4C-AF17-CC75D8CC791B}" type="datetime1">
              <a:rPr lang="fr-CA" smtClean="0"/>
              <a:t>19-10-11</a:t>
            </a:fld>
            <a:endParaRPr lang="fr-CA"/>
          </a:p>
        </p:txBody>
      </p:sp>
      <p:sp>
        <p:nvSpPr>
          <p:cNvPr id="6" name="Espace réservé du pied de page 5"/>
          <p:cNvSpPr>
            <a:spLocks noGrp="1"/>
          </p:cNvSpPr>
          <p:nvPr>
            <p:ph type="ftr" sz="quarter" idx="11"/>
          </p:nvPr>
        </p:nvSpPr>
        <p:spPr>
          <a:xfrm>
            <a:off x="301752" y="6410848"/>
            <a:ext cx="3383280" cy="365760"/>
          </a:xfrm>
        </p:spPr>
        <p:txBody>
          <a:bodyPr/>
          <a:lstStyle/>
          <a:p>
            <a:r>
              <a:rPr lang="fr-CA"/>
              <a:t>© 2019 Tous droits réservés     </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16C1713F-BDD9-A04C-8DBE-10777D6F679B}" type="slidenum">
              <a:rPr lang="fr-CA" smtClean="0"/>
              <a:t>‹n°›</a:t>
            </a:fld>
            <a:endParaRPr lang="fr-CA"/>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6E3BB5BB-10D5-A44E-A742-28A086A17B29}" type="datetime1">
              <a:rPr lang="fr-CA" smtClean="0"/>
              <a:t>19-10-11</a:t>
            </a:fld>
            <a:endParaRPr lang="fr-CA"/>
          </a:p>
        </p:txBody>
      </p:sp>
      <p:sp>
        <p:nvSpPr>
          <p:cNvPr id="6" name="Espace réservé du pied de page 5"/>
          <p:cNvSpPr>
            <a:spLocks noGrp="1"/>
          </p:cNvSpPr>
          <p:nvPr>
            <p:ph type="ftr" sz="quarter" idx="11"/>
          </p:nvPr>
        </p:nvSpPr>
        <p:spPr>
          <a:xfrm>
            <a:off x="301752" y="6410848"/>
            <a:ext cx="3584448" cy="365760"/>
          </a:xfrm>
        </p:spPr>
        <p:txBody>
          <a:bodyPr/>
          <a:lstStyle/>
          <a:p>
            <a:r>
              <a:rPr lang="fr-CA"/>
              <a:t>© 2019 Tous droits réservés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69E1B2B-8833-0741-B3C9-2B857E77192E}" type="datetime1">
              <a:rPr lang="fr-CA" smtClean="0"/>
              <a:t>19-10-11</a:t>
            </a:fld>
            <a:endParaRPr lang="fr-CA"/>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fr-CA"/>
              <a:t>© 2019 Tous droits réservés     </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5E5666-8F05-4B15-8650-1A6B9E294892}" type="slidenum">
              <a:rPr lang="fr-CA" smtClean="0"/>
              <a:t>‹n°›</a:t>
            </a:fld>
            <a:endParaRPr lang="fr-CA"/>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extLst>
      <p:ext uri="{BB962C8B-B14F-4D97-AF65-F5344CB8AC3E}">
        <p14:creationId xmlns:p14="http://schemas.microsoft.com/office/powerpoint/2010/main" val="141486020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opq.gouv.qc.c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professions-quebec.org/"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mailto:travaux@ordrepsy.qc.c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travaux@ordrepsy.qc.c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ordrepsy.qc.ca/documents/26707/63191/Lignes+directrices+pour+l'expertise+en+mati&#232;re+de+garde+d'enfants+et+des+droits+d'acc&#232;s/d0c94c08-c04d-49ae-8fea-b37bd0ed83b8"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normAutofit/>
          </a:bodyPr>
          <a:lstStyle/>
          <a:p>
            <a:r>
              <a:rPr lang="fr-CA" sz="4000" dirty="0">
                <a:solidFill>
                  <a:schemeClr val="accent1"/>
                </a:solidFill>
              </a:rPr>
              <a:t>Déontologie et professionnalisme</a:t>
            </a:r>
          </a:p>
        </p:txBody>
      </p:sp>
      <p:sp>
        <p:nvSpPr>
          <p:cNvPr id="3" name="Titre 2"/>
          <p:cNvSpPr>
            <a:spLocks noGrp="1"/>
          </p:cNvSpPr>
          <p:nvPr>
            <p:ph type="ctrTitle"/>
          </p:nvPr>
        </p:nvSpPr>
        <p:spPr/>
        <p:txBody>
          <a:bodyPr/>
          <a:lstStyle/>
          <a:p>
            <a:endParaRPr lang="fr-CA" dirty="0"/>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6059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p:cNvSpPr>
          <p:nvPr>
            <p:ph type="title"/>
          </p:nvPr>
        </p:nvSpPr>
        <p:spPr bwMode="auto">
          <a:xfrm>
            <a:off x="457200" y="-30421"/>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Réflexion éthique</a:t>
            </a:r>
          </a:p>
        </p:txBody>
      </p:sp>
      <p:sp>
        <p:nvSpPr>
          <p:cNvPr id="15363"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685800" lvl="1" indent="-457200" algn="l" eaLnBrk="1" hangingPunct="1">
              <a:lnSpc>
                <a:spcPct val="110000"/>
              </a:lnSpc>
              <a:spcBef>
                <a:spcPts val="1000"/>
              </a:spcBef>
              <a:buClr>
                <a:schemeClr val="accent1"/>
              </a:buClr>
              <a:buSzPct val="76000"/>
              <a:buFont typeface="Arial" charset="0"/>
              <a:buChar char="•"/>
            </a:pPr>
            <a:endParaRPr lang="fr-FR" altLang="fr-FR" sz="3200">
              <a:solidFill>
                <a:schemeClr val="accent1"/>
              </a:solidFill>
            </a:endParaRPr>
          </a:p>
          <a:p>
            <a:pPr marL="685800" lvl="1" indent="-457200" algn="l" eaLnBrk="1" hangingPunct="1">
              <a:lnSpc>
                <a:spcPct val="110000"/>
              </a:lnSpc>
              <a:spcBef>
                <a:spcPts val="1000"/>
              </a:spcBef>
              <a:buClr>
                <a:schemeClr val="accent1"/>
              </a:buClr>
              <a:buSzPct val="76000"/>
              <a:buFont typeface="Arial" charset="0"/>
              <a:buChar char="•"/>
            </a:pPr>
            <a:r>
              <a:rPr lang="fr-FR" altLang="fr-FR" sz="3200">
                <a:solidFill>
                  <a:schemeClr val="accent1"/>
                </a:solidFill>
              </a:rPr>
              <a:t>Pour une réflexion éthique : le jugement professionnel  est à la jonction de l’éthique et de la déontologie</a:t>
            </a:r>
          </a:p>
          <a:p>
            <a:pPr marL="685800" lvl="1" indent="-457200" algn="l" eaLnBrk="1" hangingPunct="1">
              <a:lnSpc>
                <a:spcPct val="110000"/>
              </a:lnSpc>
              <a:spcBef>
                <a:spcPts val="1000"/>
              </a:spcBef>
              <a:buClr>
                <a:schemeClr val="accent1"/>
              </a:buClr>
              <a:buSzPct val="76000"/>
              <a:buFont typeface="Arial" charset="0"/>
              <a:buChar char="•"/>
            </a:pPr>
            <a:r>
              <a:rPr lang="fr-FR" altLang="fr-FR" sz="3200">
                <a:solidFill>
                  <a:schemeClr val="accent1"/>
                </a:solidFill>
              </a:rPr>
              <a:t>Principes externes</a:t>
            </a:r>
          </a:p>
          <a:p>
            <a:pPr marL="685800" lvl="1" indent="-457200" algn="l" eaLnBrk="1" hangingPunct="1">
              <a:lnSpc>
                <a:spcPct val="110000"/>
              </a:lnSpc>
              <a:spcBef>
                <a:spcPts val="1000"/>
              </a:spcBef>
              <a:buClr>
                <a:schemeClr val="accent1"/>
              </a:buClr>
              <a:buSzPct val="76000"/>
              <a:buFont typeface="Arial" charset="0"/>
              <a:buChar char="•"/>
            </a:pPr>
            <a:r>
              <a:rPr lang="fr-FR" altLang="fr-FR" sz="3200">
                <a:solidFill>
                  <a:schemeClr val="accent1"/>
                </a:solidFill>
              </a:rPr>
              <a:t>Principe tiers</a:t>
            </a:r>
          </a:p>
          <a:p>
            <a:pPr marL="685800" lvl="1" indent="-457200" algn="l" eaLnBrk="1" hangingPunct="1">
              <a:lnSpc>
                <a:spcPct val="110000"/>
              </a:lnSpc>
              <a:spcBef>
                <a:spcPts val="1000"/>
              </a:spcBef>
              <a:buClr>
                <a:schemeClr val="accent1"/>
              </a:buClr>
              <a:buSzPct val="76000"/>
              <a:buFont typeface="Arial" charset="0"/>
              <a:buChar char="•"/>
            </a:pPr>
            <a:r>
              <a:rPr lang="fr-FR" altLang="fr-FR" sz="3200" i="1">
                <a:solidFill>
                  <a:schemeClr val="accent1"/>
                </a:solidFill>
              </a:rPr>
              <a:t>Code de déontologie</a:t>
            </a:r>
            <a:r>
              <a:rPr lang="fr-FR" altLang="fr-FR" sz="3200">
                <a:solidFill>
                  <a:schemeClr val="accent1"/>
                </a:solidFill>
              </a:rPr>
              <a:t>:  1er outil de réflexion éthique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1"/>
          <p:cNvSpPr>
            <a:spLocks noGrp="1"/>
          </p:cNvSpPr>
          <p:nvPr>
            <p:ph type="title"/>
          </p:nvPr>
        </p:nvSpPr>
        <p:spPr bwMode="auto">
          <a:xfrm>
            <a:off x="475488" y="-1294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dirty="0">
                <a:solidFill>
                  <a:schemeClr val="accent1"/>
                </a:solidFill>
              </a:rPr>
              <a:t>Scénario : Inconduite sexuelle</a:t>
            </a:r>
          </a:p>
        </p:txBody>
      </p:sp>
      <p:sp>
        <p:nvSpPr>
          <p:cNvPr id="147459" name="Rectangle 2"/>
          <p:cNvSpPr>
            <a:spLocks noGrp="1"/>
          </p:cNvSpPr>
          <p:nvPr>
            <p:ph sz="quarter" idx="1"/>
          </p:nvPr>
        </p:nvSpPr>
        <p:spPr bwMode="auto">
          <a:xfrm>
            <a:off x="467544" y="1700808"/>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a:bodyPr>
          <a:lstStyle/>
          <a:p>
            <a:pPr marL="0" indent="0" algn="just" eaLnBrk="1" hangingPunct="1">
              <a:lnSpc>
                <a:spcPct val="80000"/>
              </a:lnSpc>
              <a:spcBef>
                <a:spcPts val="600"/>
              </a:spcBef>
              <a:buClr>
                <a:srgbClr val="7FD13B"/>
              </a:buClr>
              <a:buSzPct val="76000"/>
              <a:buNone/>
            </a:pPr>
            <a:r>
              <a:rPr lang="fr-FR" altLang="fr-FR" sz="2400" dirty="0">
                <a:solidFill>
                  <a:schemeClr val="accent1"/>
                </a:solidFill>
              </a:rPr>
              <a:t>Récemment, un des psychologues que j’ai en formation (supervision) me consulte pour un problème particulier. Il suit depuis peu une femme en psychothérapie et celle-ci lui a fait part de l’expérience qu’elle a vécue avec un autre psychologue auprès de qui elle était antérieurement engagée en psychothérapie. Le processus psychothérapeutique a été interrompu il y a six (6) mois, étant donné qu’il s’était établi entre elle et le psychologue une relation de plus en plus personnelle. Cela leur a permis d’éviter l’inconfort d’être en relation professionnelle et amants à la fois. Quatre (4) mois plus tard, ils ont rompu. Cette expérience l’a blessée et elle en ressort méfiante. Si, malgré tout, elle vient en consultation, c’est parce qu’elle se sent confuse et aussi parce qu’elle a besoin d’aborder les problèmes qui l’ont conduite en psychothérapie la première fois.</a:t>
            </a:r>
          </a:p>
          <a:p>
            <a:pPr marL="0" indent="0" algn="just" eaLnBrk="1" hangingPunct="1">
              <a:lnSpc>
                <a:spcPct val="80000"/>
              </a:lnSpc>
              <a:spcBef>
                <a:spcPts val="600"/>
              </a:spcBef>
              <a:buClr>
                <a:srgbClr val="7FD13B"/>
              </a:buClr>
              <a:buSzPct val="76000"/>
              <a:buNone/>
            </a:pPr>
            <a:r>
              <a:rPr lang="fr-FR" altLang="fr-FR" sz="2400" dirty="0">
                <a:solidFill>
                  <a:schemeClr val="accent1"/>
                </a:solidFill>
              </a:rPr>
              <a:t>Que faire?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100</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9808977"/>
      </p:ext>
    </p:extLst>
  </p:cSld>
  <p:clrMapOvr>
    <a:masterClrMapping/>
  </p:clrMapOvr>
  <p:transition spd="med"/>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1"/>
          <p:cNvSpPr>
            <a:spLocks noGrp="1"/>
          </p:cNvSpPr>
          <p:nvPr>
            <p:ph type="title"/>
          </p:nvPr>
        </p:nvSpPr>
        <p:spPr bwMode="auto">
          <a:xfrm>
            <a:off x="539552" y="-5905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Scénario: travail en équipe</a:t>
            </a:r>
          </a:p>
        </p:txBody>
      </p:sp>
      <p:sp>
        <p:nvSpPr>
          <p:cNvPr id="148483"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866775" indent="-866775" algn="l" eaLnBrk="1" hangingPunct="1">
              <a:lnSpc>
                <a:spcPct val="110000"/>
              </a:lnSpc>
              <a:spcBef>
                <a:spcPts val="1000"/>
              </a:spcBef>
              <a:buClr>
                <a:srgbClr val="7FD13B"/>
              </a:buClr>
              <a:buSzPct val="76000"/>
              <a:buFont typeface="Wingdings" charset="2"/>
              <a:buChar char="•"/>
            </a:pPr>
            <a:endParaRPr lang="fr-FR" altLang="fr-FR" sz="2800" dirty="0">
              <a:solidFill>
                <a:srgbClr val="000000"/>
              </a:solidFill>
            </a:endParaRPr>
          </a:p>
          <a:p>
            <a:pPr algn="l" eaLnBrk="1" hangingPunct="1">
              <a:lnSpc>
                <a:spcPct val="110000"/>
              </a:lnSpc>
              <a:spcBef>
                <a:spcPts val="1000"/>
              </a:spcBef>
              <a:buClrTx/>
              <a:buSzPct val="76000"/>
              <a:buFont typeface="Arial" charset="0"/>
              <a:buChar char="•"/>
            </a:pPr>
            <a:r>
              <a:rPr lang="fr-FR" altLang="fr-FR" sz="2800" dirty="0">
                <a:solidFill>
                  <a:schemeClr val="accent1"/>
                </a:solidFill>
              </a:rPr>
              <a:t>En vous appuyant  sur le </a:t>
            </a:r>
            <a:r>
              <a:rPr lang="fr-FR" altLang="fr-FR" sz="2800" b="1" i="1" dirty="0">
                <a:solidFill>
                  <a:schemeClr val="accent1"/>
                </a:solidFill>
              </a:rPr>
              <a:t>Code de déontologie</a:t>
            </a:r>
            <a:r>
              <a:rPr lang="fr-FR" altLang="fr-FR" sz="2800" dirty="0">
                <a:solidFill>
                  <a:schemeClr val="accent1"/>
                </a:solidFill>
              </a:rPr>
              <a:t>, identifiez le ou les problèmes en les reliant aux  articles qui pourraient être malmenés dans ce scénario.</a:t>
            </a:r>
          </a:p>
          <a:p>
            <a:pPr algn="l" eaLnBrk="1" hangingPunct="1">
              <a:spcBef>
                <a:spcPts val="600"/>
              </a:spcBef>
              <a:buClrTx/>
              <a:buSzPct val="76000"/>
              <a:buFont typeface="Arial" charset="0"/>
              <a:buChar char="•"/>
            </a:pPr>
            <a:r>
              <a:rPr lang="fr-FR" altLang="fr-FR" sz="2800" dirty="0">
                <a:solidFill>
                  <a:schemeClr val="accent1"/>
                </a:solidFill>
              </a:rPr>
              <a:t>Que peut faire le psychologue? </a:t>
            </a:r>
          </a:p>
          <a:p>
            <a:pPr algn="l" eaLnBrk="1" hangingPunct="1">
              <a:spcBef>
                <a:spcPts val="600"/>
              </a:spcBef>
              <a:buClrTx/>
              <a:buSzPct val="76000"/>
              <a:buFont typeface="Arial" charset="0"/>
              <a:buChar char="•"/>
            </a:pPr>
            <a:r>
              <a:rPr lang="fr-FR" altLang="fr-FR" sz="2800" dirty="0">
                <a:solidFill>
                  <a:schemeClr val="accent1"/>
                </a:solidFill>
              </a:rPr>
              <a:t>Le superviseur?</a:t>
            </a:r>
          </a:p>
          <a:p>
            <a:pPr algn="l" eaLnBrk="1" hangingPunct="1">
              <a:lnSpc>
                <a:spcPct val="110000"/>
              </a:lnSpc>
              <a:spcBef>
                <a:spcPts val="1000"/>
              </a:spcBef>
              <a:buClrTx/>
              <a:buSzPct val="76000"/>
              <a:buFont typeface="Arial" charset="0"/>
              <a:buChar char="•"/>
            </a:pPr>
            <a:r>
              <a:rPr lang="fr-FR" altLang="fr-FR" sz="2800" dirty="0">
                <a:solidFill>
                  <a:schemeClr val="accent1"/>
                </a:solidFill>
              </a:rPr>
              <a:t>Trouvez des mesures correctrices</a:t>
            </a:r>
          </a:p>
          <a:p>
            <a:pPr algn="l" eaLnBrk="1" hangingPunct="1">
              <a:lnSpc>
                <a:spcPct val="110000"/>
              </a:lnSpc>
              <a:spcBef>
                <a:spcPts val="1000"/>
              </a:spcBef>
              <a:buClrTx/>
              <a:buSzPct val="76000"/>
              <a:buFont typeface="Arial" charset="0"/>
              <a:buChar char="•"/>
            </a:pPr>
            <a:r>
              <a:rPr lang="fr-FR" altLang="fr-FR" sz="2800" dirty="0">
                <a:solidFill>
                  <a:schemeClr val="accent1"/>
                </a:solidFill>
              </a:rPr>
              <a:t>Trouvez des mesures préventives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101</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5808319"/>
      </p:ext>
    </p:extLst>
  </p:cSld>
  <p:clrMapOvr>
    <a:masterClrMapping/>
  </p:clrMapOvr>
  <p:transition spd="med"/>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1"/>
          <p:cNvSpPr>
            <a:spLocks noGrp="1"/>
          </p:cNvSpPr>
          <p:nvPr>
            <p:ph type="title"/>
          </p:nvPr>
        </p:nvSpPr>
        <p:spPr bwMode="auto">
          <a:xfrm>
            <a:off x="475488" y="2283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Plénière scénario </a:t>
            </a:r>
            <a:r>
              <a:rPr lang="fr-FR" altLang="fr-FR" sz="3200" b="1" i="1">
                <a:solidFill>
                  <a:schemeClr val="accent1"/>
                </a:solidFill>
              </a:rPr>
              <a:t>Inconduite sexuelle</a:t>
            </a:r>
          </a:p>
        </p:txBody>
      </p:sp>
      <p:sp>
        <p:nvSpPr>
          <p:cNvPr id="150531" name="Rectangle 2"/>
          <p:cNvSpPr>
            <a:spLocks noGrp="1"/>
          </p:cNvSpPr>
          <p:nvPr>
            <p:ph sz="quarter" idx="1"/>
          </p:nvPr>
        </p:nvSpPr>
        <p:spPr bwMode="auto">
          <a:xfrm>
            <a:off x="395536" y="1648897"/>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696913" indent="-696913" algn="l" eaLnBrk="1" hangingPunct="1">
              <a:spcBef>
                <a:spcPts val="600"/>
              </a:spcBef>
              <a:buClr>
                <a:srgbClr val="7FD13B"/>
              </a:buClr>
              <a:buSzPct val="76000"/>
              <a:buFont typeface="Wingdings 3" charset="2"/>
              <a:buChar char="•"/>
            </a:pPr>
            <a:endParaRPr lang="fr-FR" altLang="fr-FR" sz="2600" dirty="0">
              <a:solidFill>
                <a:srgbClr val="000000"/>
              </a:solidFill>
            </a:endParaRPr>
          </a:p>
          <a:p>
            <a:pPr algn="l" eaLnBrk="1" hangingPunct="1">
              <a:spcBef>
                <a:spcPts val="600"/>
              </a:spcBef>
              <a:buClrTx/>
              <a:buSzPct val="76000"/>
              <a:buFont typeface="Arial" charset="0"/>
              <a:buChar char="•"/>
            </a:pPr>
            <a:r>
              <a:rPr lang="fr-FR" altLang="fr-FR" sz="2600" dirty="0">
                <a:solidFill>
                  <a:schemeClr val="accent1"/>
                </a:solidFill>
              </a:rPr>
              <a:t>L’inconduite sexuelle</a:t>
            </a:r>
          </a:p>
          <a:p>
            <a:pPr marL="615950" lvl="1" indent="-342900" algn="l" eaLnBrk="1" hangingPunct="1">
              <a:spcBef>
                <a:spcPts val="500"/>
              </a:spcBef>
              <a:buClrTx/>
              <a:buSzPct val="76000"/>
              <a:buFont typeface="Arial" charset="0"/>
              <a:buChar char="•"/>
            </a:pPr>
            <a:r>
              <a:rPr lang="fr-FR" altLang="fr-FR" sz="2300" dirty="0">
                <a:solidFill>
                  <a:schemeClr val="accent1"/>
                </a:solidFill>
              </a:rPr>
              <a:t>Notion de durée de la relation professionnelle</a:t>
            </a:r>
          </a:p>
          <a:p>
            <a:pPr algn="l" eaLnBrk="1" hangingPunct="1">
              <a:spcBef>
                <a:spcPts val="600"/>
              </a:spcBef>
              <a:buClrTx/>
              <a:buSzPct val="76000"/>
              <a:buFont typeface="Arial" charset="0"/>
              <a:buChar char="•"/>
            </a:pPr>
            <a:r>
              <a:rPr lang="fr-FR" altLang="fr-FR" sz="2600" dirty="0">
                <a:solidFill>
                  <a:schemeClr val="accent1"/>
                </a:solidFill>
              </a:rPr>
              <a:t>L’obligation limitée de signalement</a:t>
            </a:r>
          </a:p>
          <a:p>
            <a:pPr algn="l" eaLnBrk="1" hangingPunct="1">
              <a:spcBef>
                <a:spcPts val="600"/>
              </a:spcBef>
              <a:buClrTx/>
              <a:buSzPct val="76000"/>
              <a:buFont typeface="Arial" charset="0"/>
              <a:buChar char="•"/>
            </a:pPr>
            <a:r>
              <a:rPr lang="fr-FR" altLang="fr-FR" sz="2600" dirty="0">
                <a:solidFill>
                  <a:schemeClr val="accent1"/>
                </a:solidFill>
              </a:rPr>
              <a:t>La supervision</a:t>
            </a:r>
          </a:p>
          <a:p>
            <a:pPr marL="615950" lvl="1" indent="-342900" algn="l" eaLnBrk="1" hangingPunct="1">
              <a:spcBef>
                <a:spcPts val="500"/>
              </a:spcBef>
              <a:buClrTx/>
              <a:buSzPct val="76000"/>
              <a:buFont typeface="Arial" charset="0"/>
              <a:buChar char="•"/>
            </a:pPr>
            <a:r>
              <a:rPr lang="fr-FR" altLang="fr-FR" sz="2300" dirty="0">
                <a:solidFill>
                  <a:schemeClr val="accent1"/>
                </a:solidFill>
              </a:rPr>
              <a:t>Le rôle du superviseur</a:t>
            </a:r>
          </a:p>
          <a:p>
            <a:pPr marL="615950" lvl="1" indent="-342900" algn="l" eaLnBrk="1" hangingPunct="1">
              <a:spcBef>
                <a:spcPts val="500"/>
              </a:spcBef>
              <a:buClrTx/>
              <a:buSzPct val="76000"/>
              <a:buFont typeface="Arial" charset="0"/>
              <a:buChar char="•"/>
            </a:pPr>
            <a:r>
              <a:rPr lang="fr-FR" altLang="fr-FR" sz="2300" dirty="0">
                <a:solidFill>
                  <a:schemeClr val="accent1"/>
                </a:solidFill>
              </a:rPr>
              <a:t>La relation avec son client </a:t>
            </a:r>
          </a:p>
          <a:p>
            <a:pPr marL="615950" lvl="1" indent="-342900" algn="l" eaLnBrk="1" hangingPunct="1">
              <a:spcBef>
                <a:spcPts val="500"/>
              </a:spcBef>
              <a:buClrTx/>
              <a:buSzPct val="76000"/>
              <a:buFont typeface="Arial" charset="0"/>
              <a:buChar char="•"/>
            </a:pPr>
            <a:r>
              <a:rPr lang="fr-FR" altLang="fr-FR" sz="2300" dirty="0">
                <a:solidFill>
                  <a:schemeClr val="accent1"/>
                </a:solidFill>
              </a:rPr>
              <a:t>Les règles professionnelles qui s’appliquent (confidentialité, tenue de dossiers et autres)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102</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1"/>
          <p:cNvSpPr>
            <a:spLocks noGrp="1"/>
          </p:cNvSpPr>
          <p:nvPr>
            <p:ph type="title"/>
          </p:nvPr>
        </p:nvSpPr>
        <p:spPr bwMode="auto">
          <a:xfrm>
            <a:off x="440336" y="1842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dirty="0">
                <a:solidFill>
                  <a:schemeClr val="accent1"/>
                </a:solidFill>
                <a:latin typeface="Papyrus" charset="0"/>
                <a:ea typeface="Papyrus" charset="0"/>
                <a:cs typeface="Papyrus" charset="0"/>
              </a:rPr>
              <a:t>Serment d</a:t>
            </a:r>
            <a:r>
              <a:rPr lang="fr-FR" altLang="fr-FR" sz="3200" b="1" dirty="0">
                <a:solidFill>
                  <a:schemeClr val="accent1"/>
                </a:solidFill>
                <a:ea typeface="Papyrus" charset="0"/>
                <a:cs typeface="Papyrus" charset="0"/>
              </a:rPr>
              <a:t>’</a:t>
            </a:r>
            <a:r>
              <a:rPr lang="fr-FR" altLang="fr-FR" sz="3200" b="1" dirty="0">
                <a:solidFill>
                  <a:schemeClr val="accent1"/>
                </a:solidFill>
                <a:latin typeface="Papyrus" charset="0"/>
                <a:ea typeface="Papyrus" charset="0"/>
                <a:cs typeface="Papyrus" charset="0"/>
              </a:rPr>
              <a:t>Hippocrate</a:t>
            </a:r>
          </a:p>
        </p:txBody>
      </p:sp>
      <p:sp>
        <p:nvSpPr>
          <p:cNvPr id="151555"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200025" indent="-200025" algn="l" eaLnBrk="1" hangingPunct="1">
              <a:spcBef>
                <a:spcPts val="600"/>
              </a:spcBef>
              <a:buClr>
                <a:srgbClr val="7FD13B"/>
              </a:buClr>
              <a:buSzPct val="76000"/>
              <a:buFont typeface="Wingdings 3" charset="2"/>
              <a:buChar char="•"/>
            </a:pPr>
            <a:endParaRPr lang="fr-FR" altLang="fr-FR" sz="3400" dirty="0">
              <a:solidFill>
                <a:srgbClr val="000000"/>
              </a:solidFill>
              <a:latin typeface="Papyrus" charset="0"/>
              <a:ea typeface="Papyrus" charset="0"/>
              <a:cs typeface="Papyrus" charset="0"/>
            </a:endParaRPr>
          </a:p>
          <a:p>
            <a:pPr algn="r" eaLnBrk="1" hangingPunct="1">
              <a:spcBef>
                <a:spcPts val="600"/>
              </a:spcBef>
              <a:buFont typeface="Arial" charset="0"/>
              <a:buChar char="•"/>
            </a:pPr>
            <a:r>
              <a:rPr lang="fr-FR" altLang="fr-FR" sz="3400" dirty="0">
                <a:solidFill>
                  <a:schemeClr val="accent1"/>
                </a:solidFill>
                <a:latin typeface="Papyrus" charset="0"/>
                <a:ea typeface="Papyrus" charset="0"/>
                <a:cs typeface="Papyrus" charset="0"/>
              </a:rPr>
              <a:t>Dans quelque maison que je rentre, j'y entrerai pour l'utilit</a:t>
            </a:r>
            <a:r>
              <a:rPr lang="fr-FR" altLang="fr-FR" sz="3400" dirty="0">
                <a:solidFill>
                  <a:schemeClr val="accent1"/>
                </a:solidFill>
                <a:ea typeface="Papyrus" charset="0"/>
                <a:cs typeface="Papyrus" charset="0"/>
              </a:rPr>
              <a:t>é</a:t>
            </a:r>
            <a:r>
              <a:rPr lang="fr-FR" altLang="fr-FR" sz="3400" dirty="0">
                <a:solidFill>
                  <a:schemeClr val="accent1"/>
                </a:solidFill>
                <a:latin typeface="Papyrus" charset="0"/>
                <a:ea typeface="Papyrus" charset="0"/>
                <a:cs typeface="Papyrus" charset="0"/>
              </a:rPr>
              <a:t> des malades, me pr</a:t>
            </a:r>
            <a:r>
              <a:rPr lang="fr-FR" altLang="fr-FR" sz="3400" dirty="0">
                <a:solidFill>
                  <a:schemeClr val="accent1"/>
                </a:solidFill>
                <a:ea typeface="Papyrus" charset="0"/>
                <a:cs typeface="Papyrus" charset="0"/>
              </a:rPr>
              <a:t>é</a:t>
            </a:r>
            <a:r>
              <a:rPr lang="fr-FR" altLang="fr-FR" sz="3400" dirty="0">
                <a:solidFill>
                  <a:schemeClr val="accent1"/>
                </a:solidFill>
                <a:latin typeface="Papyrus" charset="0"/>
                <a:ea typeface="Papyrus" charset="0"/>
                <a:cs typeface="Papyrus" charset="0"/>
              </a:rPr>
              <a:t>servant de tout m</a:t>
            </a:r>
            <a:r>
              <a:rPr lang="fr-FR" altLang="fr-FR" sz="3400" dirty="0">
                <a:solidFill>
                  <a:schemeClr val="accent1"/>
                </a:solidFill>
                <a:ea typeface="Papyrus" charset="0"/>
                <a:cs typeface="Papyrus" charset="0"/>
              </a:rPr>
              <a:t>é</a:t>
            </a:r>
            <a:r>
              <a:rPr lang="fr-FR" altLang="fr-FR" sz="3400" dirty="0">
                <a:solidFill>
                  <a:schemeClr val="accent1"/>
                </a:solidFill>
                <a:latin typeface="Papyrus" charset="0"/>
                <a:ea typeface="Papyrus" charset="0"/>
                <a:cs typeface="Papyrus" charset="0"/>
              </a:rPr>
              <a:t>fait volontaire et corrupteur, et surtout de la s</a:t>
            </a:r>
            <a:r>
              <a:rPr lang="fr-FR" altLang="fr-FR" sz="3400" dirty="0">
                <a:solidFill>
                  <a:schemeClr val="accent1"/>
                </a:solidFill>
                <a:ea typeface="Papyrus" charset="0"/>
                <a:cs typeface="Papyrus" charset="0"/>
              </a:rPr>
              <a:t>é</a:t>
            </a:r>
            <a:r>
              <a:rPr lang="fr-FR" altLang="fr-FR" sz="3400" dirty="0">
                <a:solidFill>
                  <a:schemeClr val="accent1"/>
                </a:solidFill>
                <a:latin typeface="Papyrus" charset="0"/>
                <a:ea typeface="Papyrus" charset="0"/>
                <a:cs typeface="Papyrus" charset="0"/>
              </a:rPr>
              <a:t>duction des femmes et des gar</a:t>
            </a:r>
            <a:r>
              <a:rPr lang="fr-FR" altLang="fr-FR" sz="3400" dirty="0">
                <a:solidFill>
                  <a:schemeClr val="accent1"/>
                </a:solidFill>
                <a:ea typeface="Papyrus" charset="0"/>
                <a:cs typeface="Papyrus" charset="0"/>
              </a:rPr>
              <a:t>ç</a:t>
            </a:r>
            <a:r>
              <a:rPr lang="fr-FR" altLang="fr-FR" sz="3400" dirty="0">
                <a:solidFill>
                  <a:schemeClr val="accent1"/>
                </a:solidFill>
                <a:latin typeface="Papyrus" charset="0"/>
                <a:ea typeface="Papyrus" charset="0"/>
                <a:cs typeface="Papyrus" charset="0"/>
              </a:rPr>
              <a:t>ons, libres ou esclaves.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103</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1"/>
          <p:cNvSpPr>
            <a:spLocks noGrp="1"/>
          </p:cNvSpPr>
          <p:nvPr>
            <p:ph type="title"/>
          </p:nvPr>
        </p:nvSpPr>
        <p:spPr bwMode="auto">
          <a:xfrm>
            <a:off x="457200" y="-5905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L’inconduite sexuelle</a:t>
            </a:r>
          </a:p>
        </p:txBody>
      </p:sp>
      <p:sp>
        <p:nvSpPr>
          <p:cNvPr id="152579"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1138238" indent="-1138238" algn="l" eaLnBrk="1" hangingPunct="1">
              <a:spcBef>
                <a:spcPts val="600"/>
              </a:spcBef>
              <a:buClr>
                <a:srgbClr val="7FD13B"/>
              </a:buClr>
              <a:buSzPct val="76000"/>
              <a:buFont typeface="Wingdings 3" charset="2"/>
              <a:buChar char="•"/>
            </a:pPr>
            <a:endParaRPr lang="fr-FR" altLang="fr-FR" sz="3600" dirty="0">
              <a:solidFill>
                <a:srgbClr val="000000"/>
              </a:solidFill>
            </a:endParaRPr>
          </a:p>
          <a:p>
            <a:pPr marL="0" indent="0" algn="l" eaLnBrk="1" hangingPunct="1">
              <a:spcBef>
                <a:spcPts val="600"/>
              </a:spcBef>
              <a:buClrTx/>
              <a:buSzPct val="76000"/>
              <a:buNone/>
            </a:pPr>
            <a:r>
              <a:rPr lang="fr-FR" altLang="fr-FR" sz="3600" dirty="0">
                <a:solidFill>
                  <a:schemeClr val="accent1"/>
                </a:solidFill>
              </a:rPr>
              <a:t>L’inconduite sexuelle est </a:t>
            </a:r>
            <a:r>
              <a:rPr lang="fr-FR" altLang="fr-FR" sz="3600" b="1" dirty="0">
                <a:solidFill>
                  <a:schemeClr val="accent1"/>
                </a:solidFill>
              </a:rPr>
              <a:t>le plus important manquement</a:t>
            </a:r>
            <a:r>
              <a:rPr lang="fr-FR" altLang="fr-FR" sz="3600" dirty="0">
                <a:solidFill>
                  <a:schemeClr val="accent1"/>
                </a:solidFill>
              </a:rPr>
              <a:t> où on retrouve à la fois un changement de rôle et un </a:t>
            </a:r>
            <a:r>
              <a:rPr lang="fr-FR" altLang="fr-FR" sz="3600" b="1" dirty="0">
                <a:solidFill>
                  <a:schemeClr val="accent1"/>
                </a:solidFill>
              </a:rPr>
              <a:t>conflit d’intérêts</a:t>
            </a:r>
            <a:r>
              <a:rPr lang="fr-FR" altLang="fr-FR" sz="3600" dirty="0">
                <a:solidFill>
                  <a:schemeClr val="accent1"/>
                </a:solidFill>
              </a:rPr>
              <a:t> (en plus d’un abus de pouvoir) où l’intérêt du professionnel est privilégié au détriment du client.</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104</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81328"/>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1"/>
          <p:cNvSpPr>
            <a:spLocks noGrp="1"/>
          </p:cNvSpPr>
          <p:nvPr>
            <p:ph type="title"/>
          </p:nvPr>
        </p:nvSpPr>
        <p:spPr bwMode="auto">
          <a:xfrm>
            <a:off x="475488" y="3577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normAutofit/>
          </a:bodyPr>
          <a:lstStyle/>
          <a:p>
            <a:pPr defTabSz="914400" eaLnBrk="1" hangingPunct="1"/>
            <a:r>
              <a:rPr lang="fr-FR" altLang="fr-FR" sz="3200" b="1">
                <a:solidFill>
                  <a:schemeClr val="accent1"/>
                </a:solidFill>
              </a:rPr>
              <a:t>L’inconduite sexuelle (suite)</a:t>
            </a:r>
          </a:p>
        </p:txBody>
      </p:sp>
      <p:sp>
        <p:nvSpPr>
          <p:cNvPr id="153603"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lnSpcReduction="10000"/>
          </a:bodyPr>
          <a:lstStyle/>
          <a:p>
            <a:pPr algn="l" eaLnBrk="1" hangingPunct="1">
              <a:spcBef>
                <a:spcPts val="600"/>
              </a:spcBef>
              <a:buClrTx/>
              <a:buSzPct val="76000"/>
              <a:buFont typeface="Arial" charset="0"/>
              <a:buChar char="•"/>
            </a:pPr>
            <a:endParaRPr lang="fr-FR" altLang="fr-FR" sz="2800" dirty="0">
              <a:solidFill>
                <a:schemeClr val="accent1"/>
              </a:solidFill>
            </a:endParaRPr>
          </a:p>
          <a:p>
            <a:pPr algn="l" eaLnBrk="1" hangingPunct="1">
              <a:spcBef>
                <a:spcPts val="600"/>
              </a:spcBef>
              <a:buClrTx/>
              <a:buSzPct val="76000"/>
              <a:buFont typeface="Arial" charset="0"/>
              <a:buChar char="•"/>
            </a:pPr>
            <a:r>
              <a:rPr lang="fr-FR" altLang="fr-FR" sz="2800" dirty="0">
                <a:solidFill>
                  <a:schemeClr val="accent1"/>
                </a:solidFill>
              </a:rPr>
              <a:t>Jamais durant la relation professionnelle, quelle qu’elle soit</a:t>
            </a:r>
          </a:p>
          <a:p>
            <a:pPr algn="l" eaLnBrk="1" hangingPunct="1">
              <a:spcBef>
                <a:spcPts val="600"/>
              </a:spcBef>
              <a:buClrTx/>
              <a:buSzPct val="76000"/>
              <a:buFont typeface="Arial" charset="0"/>
              <a:buChar char="•"/>
            </a:pPr>
            <a:r>
              <a:rPr lang="fr-FR" altLang="fr-FR" sz="2800" dirty="0">
                <a:solidFill>
                  <a:schemeClr val="accent1"/>
                </a:solidFill>
              </a:rPr>
              <a:t>Quand est-ce que la relation professionnelle prend fin?</a:t>
            </a:r>
          </a:p>
          <a:p>
            <a:pPr algn="l" eaLnBrk="1" hangingPunct="1">
              <a:spcBef>
                <a:spcPts val="600"/>
              </a:spcBef>
              <a:buClrTx/>
              <a:buSzPct val="76000"/>
              <a:buFont typeface="Arial" charset="0"/>
              <a:buChar char="•"/>
            </a:pPr>
            <a:r>
              <a:rPr lang="fr-FR" altLang="fr-FR" sz="2800" dirty="0">
                <a:solidFill>
                  <a:schemeClr val="accent1"/>
                </a:solidFill>
              </a:rPr>
              <a:t>Les critères à considérer:</a:t>
            </a:r>
          </a:p>
          <a:p>
            <a:pPr marL="615950" lvl="1" indent="-342900" algn="l" eaLnBrk="1" hangingPunct="1">
              <a:spcBef>
                <a:spcPts val="500"/>
              </a:spcBef>
              <a:buClrTx/>
              <a:buSzPct val="76000"/>
              <a:buFont typeface="Arial" charset="0"/>
              <a:buChar char="•"/>
            </a:pPr>
            <a:r>
              <a:rPr lang="fr-FR" altLang="fr-FR" sz="2400" dirty="0">
                <a:solidFill>
                  <a:schemeClr val="accent1"/>
                </a:solidFill>
              </a:rPr>
              <a:t>La nature de la problématique traitée</a:t>
            </a:r>
          </a:p>
          <a:p>
            <a:pPr marL="615950" lvl="1" indent="-342900" algn="l" eaLnBrk="1" hangingPunct="1">
              <a:spcBef>
                <a:spcPts val="500"/>
              </a:spcBef>
              <a:buClrTx/>
              <a:buSzPct val="76000"/>
              <a:buFont typeface="Arial" charset="0"/>
              <a:buChar char="•"/>
            </a:pPr>
            <a:r>
              <a:rPr lang="fr-FR" altLang="fr-FR" sz="2400" dirty="0">
                <a:solidFill>
                  <a:schemeClr val="accent1"/>
                </a:solidFill>
              </a:rPr>
              <a:t>La durée des services</a:t>
            </a:r>
          </a:p>
          <a:p>
            <a:pPr marL="615950" lvl="1" indent="-342900" algn="l" eaLnBrk="1" hangingPunct="1">
              <a:spcBef>
                <a:spcPts val="500"/>
              </a:spcBef>
              <a:buClrTx/>
              <a:buSzPct val="76000"/>
              <a:buFont typeface="Arial" charset="0"/>
              <a:buChar char="•"/>
            </a:pPr>
            <a:r>
              <a:rPr lang="fr-FR" altLang="fr-FR" sz="2400" dirty="0">
                <a:solidFill>
                  <a:schemeClr val="accent1"/>
                </a:solidFill>
              </a:rPr>
              <a:t>La vulnérabilité du client</a:t>
            </a:r>
          </a:p>
          <a:p>
            <a:pPr marL="615950" lvl="1" indent="-342900" algn="l" eaLnBrk="1" hangingPunct="1">
              <a:spcBef>
                <a:spcPts val="500"/>
              </a:spcBef>
              <a:buClrTx/>
              <a:buSzPct val="76000"/>
              <a:buFont typeface="Arial" charset="0"/>
              <a:buChar char="•"/>
            </a:pPr>
            <a:r>
              <a:rPr lang="fr-FR" altLang="fr-FR" sz="2400" dirty="0">
                <a:solidFill>
                  <a:schemeClr val="accent1"/>
                </a:solidFill>
              </a:rPr>
              <a:t>La possibilité qu’il puisse recourir à nouveau aux services de ce psychothérapeute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105</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1"/>
          <p:cNvSpPr>
            <a:spLocks noGrp="1"/>
          </p:cNvSpPr>
          <p:nvPr>
            <p:ph type="title"/>
          </p:nvPr>
        </p:nvSpPr>
        <p:spPr bwMode="auto">
          <a:xfrm>
            <a:off x="457200"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normAutofit/>
          </a:bodyPr>
          <a:lstStyle/>
          <a:p>
            <a:pPr defTabSz="914400" eaLnBrk="1" hangingPunct="1"/>
            <a:r>
              <a:rPr lang="fr-FR" altLang="fr-FR" sz="3000" b="1">
                <a:solidFill>
                  <a:schemeClr val="accent1"/>
                </a:solidFill>
              </a:rPr>
              <a:t>L’inconduite sexuelle (suite)</a:t>
            </a:r>
          </a:p>
        </p:txBody>
      </p:sp>
      <p:sp>
        <p:nvSpPr>
          <p:cNvPr id="154627"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800">
              <a:solidFill>
                <a:schemeClr val="accent1"/>
              </a:solidFill>
            </a:endParaRPr>
          </a:p>
          <a:p>
            <a:pPr algn="l" eaLnBrk="1" hangingPunct="1">
              <a:spcBef>
                <a:spcPts val="600"/>
              </a:spcBef>
              <a:buClrTx/>
              <a:buSzPct val="76000"/>
              <a:buFont typeface="Arial" charset="0"/>
              <a:buChar char="•"/>
            </a:pPr>
            <a:r>
              <a:rPr lang="fr-FR" altLang="fr-FR" sz="2800">
                <a:solidFill>
                  <a:schemeClr val="accent1"/>
                </a:solidFill>
              </a:rPr>
              <a:t>Le psychologue organisationnel et la directrice des ressources humaines</a:t>
            </a:r>
          </a:p>
          <a:p>
            <a:pPr algn="l" eaLnBrk="1" hangingPunct="1">
              <a:spcBef>
                <a:spcPts val="600"/>
              </a:spcBef>
              <a:buClrTx/>
              <a:buSzPct val="76000"/>
              <a:buFont typeface="Arial" charset="0"/>
              <a:buChar char="•"/>
            </a:pPr>
            <a:endParaRPr lang="fr-FR" altLang="fr-FR" sz="2800">
              <a:solidFill>
                <a:schemeClr val="accent1"/>
              </a:solidFill>
            </a:endParaRPr>
          </a:p>
          <a:p>
            <a:pPr algn="l" eaLnBrk="1" hangingPunct="1">
              <a:spcBef>
                <a:spcPts val="600"/>
              </a:spcBef>
              <a:buClrTx/>
              <a:buSzPct val="76000"/>
              <a:buFont typeface="Arial" charset="0"/>
              <a:buChar char="•"/>
            </a:pPr>
            <a:r>
              <a:rPr lang="fr-FR" altLang="fr-FR" sz="2800">
                <a:solidFill>
                  <a:schemeClr val="accent1"/>
                </a:solidFill>
              </a:rPr>
              <a:t>Le psychanalyste et sa patiente</a:t>
            </a:r>
          </a:p>
          <a:p>
            <a:pPr algn="l" eaLnBrk="1" hangingPunct="1">
              <a:spcBef>
                <a:spcPts val="600"/>
              </a:spcBef>
              <a:buClrTx/>
              <a:buSzPct val="76000"/>
              <a:buFont typeface="Arial" charset="0"/>
              <a:buChar char="•"/>
            </a:pPr>
            <a:endParaRPr lang="fr-FR" altLang="fr-FR" sz="2800">
              <a:solidFill>
                <a:schemeClr val="accent1"/>
              </a:solidFill>
            </a:endParaRPr>
          </a:p>
          <a:p>
            <a:pPr algn="l" eaLnBrk="1" hangingPunct="1">
              <a:spcBef>
                <a:spcPts val="600"/>
              </a:spcBef>
              <a:buClrTx/>
              <a:buSzPct val="76000"/>
              <a:buFont typeface="Arial" charset="0"/>
              <a:buChar char="•"/>
            </a:pPr>
            <a:r>
              <a:rPr lang="fr-FR" altLang="fr-FR" sz="2800">
                <a:solidFill>
                  <a:schemeClr val="accent1"/>
                </a:solidFill>
              </a:rPr>
              <a:t>L’intervenant utilisant des techniques TCC et la cliente à la phobie des ascenseurs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106</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1"/>
          <p:cNvSpPr>
            <a:spLocks noGrp="1"/>
          </p:cNvSpPr>
          <p:nvPr>
            <p:ph type="title"/>
          </p:nvPr>
        </p:nvSpPr>
        <p:spPr bwMode="auto">
          <a:xfrm>
            <a:off x="475488"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normAutofit/>
          </a:bodyPr>
          <a:lstStyle/>
          <a:p>
            <a:pPr defTabSz="914400" eaLnBrk="1" hangingPunct="1"/>
            <a:r>
              <a:rPr lang="fr-FR" altLang="fr-FR" sz="3000" b="1">
                <a:solidFill>
                  <a:schemeClr val="accent1"/>
                </a:solidFill>
              </a:rPr>
              <a:t>L’inconduite sexuelle (suite)</a:t>
            </a:r>
          </a:p>
        </p:txBody>
      </p:sp>
      <p:sp>
        <p:nvSpPr>
          <p:cNvPr id="155651"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80000"/>
              </a:lnSpc>
              <a:spcBef>
                <a:spcPts val="900"/>
              </a:spcBef>
              <a:buClrTx/>
              <a:buSzPct val="76000"/>
              <a:buFont typeface="Arial" charset="0"/>
              <a:buChar char="•"/>
            </a:pPr>
            <a:endParaRPr lang="fr-FR" altLang="fr-FR" sz="3000">
              <a:solidFill>
                <a:schemeClr val="accent1"/>
              </a:solidFill>
            </a:endParaRPr>
          </a:p>
          <a:p>
            <a:pPr algn="l" eaLnBrk="1" hangingPunct="1">
              <a:lnSpc>
                <a:spcPct val="80000"/>
              </a:lnSpc>
              <a:spcBef>
                <a:spcPts val="900"/>
              </a:spcBef>
              <a:buClrTx/>
              <a:buSzPct val="76000"/>
              <a:buFont typeface="Arial" charset="0"/>
              <a:buChar char="•"/>
            </a:pPr>
            <a:r>
              <a:rPr lang="fr-FR" altLang="fr-FR" sz="3000">
                <a:solidFill>
                  <a:schemeClr val="accent1"/>
                </a:solidFill>
              </a:rPr>
              <a:t>Deux subjectivités en présence dont l’une doit tenter d’objectiver ce qui se passe</a:t>
            </a:r>
          </a:p>
          <a:p>
            <a:pPr algn="l" eaLnBrk="1" hangingPunct="1">
              <a:lnSpc>
                <a:spcPct val="80000"/>
              </a:lnSpc>
              <a:spcBef>
                <a:spcPts val="900"/>
              </a:spcBef>
              <a:buClrTx/>
              <a:buSzPct val="76000"/>
              <a:buFont typeface="Arial" charset="0"/>
              <a:buChar char="•"/>
            </a:pPr>
            <a:r>
              <a:rPr lang="fr-FR" altLang="fr-FR" sz="3000">
                <a:solidFill>
                  <a:schemeClr val="accent1"/>
                </a:solidFill>
              </a:rPr>
              <a:t>Le transfert existe qu’on l’utilise ou non</a:t>
            </a:r>
          </a:p>
          <a:p>
            <a:pPr algn="l" eaLnBrk="1" hangingPunct="1">
              <a:lnSpc>
                <a:spcPct val="80000"/>
              </a:lnSpc>
              <a:spcBef>
                <a:spcPts val="900"/>
              </a:spcBef>
              <a:buClrTx/>
              <a:buSzPct val="76000"/>
              <a:buFont typeface="Arial" charset="0"/>
              <a:buChar char="•"/>
            </a:pPr>
            <a:r>
              <a:rPr lang="fr-FR" altLang="fr-FR" sz="3000">
                <a:solidFill>
                  <a:schemeClr val="accent1"/>
                </a:solidFill>
              </a:rPr>
              <a:t>Le contre-transfert peut prendre toutes sortes de formes: </a:t>
            </a:r>
          </a:p>
          <a:p>
            <a:pPr marL="730250" lvl="1" indent="-457200" algn="l" eaLnBrk="1" hangingPunct="1">
              <a:lnSpc>
                <a:spcPct val="80000"/>
              </a:lnSpc>
              <a:spcBef>
                <a:spcPts val="900"/>
              </a:spcBef>
              <a:buClrTx/>
              <a:buSzPct val="76000"/>
              <a:buFont typeface="Arial" charset="0"/>
              <a:buChar char="•"/>
            </a:pPr>
            <a:r>
              <a:rPr lang="fr-FR" altLang="fr-FR" sz="2800">
                <a:solidFill>
                  <a:schemeClr val="accent1"/>
                </a:solidFill>
              </a:rPr>
              <a:t>Ennui</a:t>
            </a:r>
          </a:p>
          <a:p>
            <a:pPr marL="730250" lvl="1" indent="-457200" algn="l" eaLnBrk="1" hangingPunct="1">
              <a:lnSpc>
                <a:spcPct val="80000"/>
              </a:lnSpc>
              <a:spcBef>
                <a:spcPts val="900"/>
              </a:spcBef>
              <a:buClrTx/>
              <a:buSzPct val="76000"/>
              <a:buFont typeface="Arial" charset="0"/>
              <a:buChar char="•"/>
            </a:pPr>
            <a:r>
              <a:rPr lang="fr-FR" altLang="fr-FR" sz="2800">
                <a:solidFill>
                  <a:schemeClr val="accent1"/>
                </a:solidFill>
              </a:rPr>
              <a:t>Somnolence</a:t>
            </a:r>
          </a:p>
          <a:p>
            <a:pPr marL="730250" lvl="1" indent="-457200" algn="l" eaLnBrk="1" hangingPunct="1">
              <a:lnSpc>
                <a:spcPct val="80000"/>
              </a:lnSpc>
              <a:spcBef>
                <a:spcPts val="900"/>
              </a:spcBef>
              <a:buClrTx/>
              <a:buSzPct val="76000"/>
              <a:buFont typeface="Arial" charset="0"/>
              <a:buChar char="•"/>
            </a:pPr>
            <a:r>
              <a:rPr lang="fr-FR" altLang="fr-FR" sz="2800">
                <a:solidFill>
                  <a:schemeClr val="accent1"/>
                </a:solidFill>
              </a:rPr>
              <a:t>Irritation / agressivité</a:t>
            </a:r>
          </a:p>
          <a:p>
            <a:pPr marL="730250" lvl="1" indent="-457200" algn="l" eaLnBrk="1" hangingPunct="1">
              <a:lnSpc>
                <a:spcPct val="80000"/>
              </a:lnSpc>
              <a:spcBef>
                <a:spcPts val="900"/>
              </a:spcBef>
              <a:buClrTx/>
              <a:buSzPct val="76000"/>
              <a:buFont typeface="Arial" charset="0"/>
              <a:buChar char="•"/>
            </a:pPr>
            <a:r>
              <a:rPr lang="fr-FR" altLang="fr-FR" sz="2800">
                <a:solidFill>
                  <a:schemeClr val="accent1"/>
                </a:solidFill>
              </a:rPr>
              <a:t>Angoisse ou anxiété</a:t>
            </a:r>
          </a:p>
          <a:p>
            <a:pPr marL="730250" lvl="1" indent="-457200" algn="l" eaLnBrk="1" hangingPunct="1">
              <a:lnSpc>
                <a:spcPct val="80000"/>
              </a:lnSpc>
              <a:spcBef>
                <a:spcPts val="900"/>
              </a:spcBef>
              <a:buClrTx/>
              <a:buSzPct val="76000"/>
              <a:buFont typeface="Arial" charset="0"/>
              <a:buChar char="•"/>
            </a:pPr>
            <a:r>
              <a:rPr lang="fr-FR" altLang="fr-FR" sz="2800">
                <a:solidFill>
                  <a:schemeClr val="accent1"/>
                </a:solidFill>
              </a:rPr>
              <a:t>Sentiments amoureux / désirs sexuels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107</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1"/>
          <p:cNvSpPr>
            <a:spLocks noGrp="1"/>
          </p:cNvSpPr>
          <p:nvPr>
            <p:ph type="title"/>
          </p:nvPr>
        </p:nvSpPr>
        <p:spPr bwMode="auto">
          <a:xfrm>
            <a:off x="475488" y="-29098"/>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normAutofit/>
          </a:bodyPr>
          <a:lstStyle/>
          <a:p>
            <a:pPr defTabSz="914400" eaLnBrk="1" hangingPunct="1"/>
            <a:r>
              <a:rPr lang="fr-FR" altLang="fr-FR" sz="3000" b="1">
                <a:solidFill>
                  <a:schemeClr val="accent1"/>
                </a:solidFill>
              </a:rPr>
              <a:t>L’inconduite sexuelle (suite)</a:t>
            </a:r>
          </a:p>
        </p:txBody>
      </p:sp>
      <p:sp>
        <p:nvSpPr>
          <p:cNvPr id="156675"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spcBef>
                <a:spcPts val="600"/>
              </a:spcBef>
              <a:buClrTx/>
              <a:buFont typeface="Arial" charset="0"/>
              <a:buChar char="•"/>
            </a:pPr>
            <a:endParaRPr lang="fr-FR" altLang="fr-FR" sz="2600">
              <a:solidFill>
                <a:schemeClr val="accent1"/>
              </a:solidFill>
            </a:endParaRPr>
          </a:p>
          <a:p>
            <a:pPr algn="l" eaLnBrk="1" hangingPunct="1">
              <a:spcBef>
                <a:spcPts val="600"/>
              </a:spcBef>
              <a:buClrTx/>
              <a:buFont typeface="Arial" charset="0"/>
              <a:buChar char="•"/>
            </a:pPr>
            <a:endParaRPr lang="fr-FR" altLang="fr-FR" sz="2600">
              <a:solidFill>
                <a:schemeClr val="accent1"/>
              </a:solidFill>
            </a:endParaRPr>
          </a:p>
          <a:p>
            <a:pPr algn="l" eaLnBrk="1" hangingPunct="1">
              <a:spcBef>
                <a:spcPts val="600"/>
              </a:spcBef>
              <a:buClrTx/>
              <a:buFont typeface="Arial" charset="0"/>
              <a:buChar char="•"/>
            </a:pPr>
            <a:r>
              <a:rPr lang="fr-FR" altLang="fr-FR" sz="3200">
                <a:solidFill>
                  <a:schemeClr val="accent1"/>
                </a:solidFill>
              </a:rPr>
              <a:t>Notions importantes </a:t>
            </a:r>
            <a:r>
              <a:rPr lang="fr-FR" altLang="fr-FR" sz="3200" b="1">
                <a:solidFill>
                  <a:schemeClr val="accent1"/>
                </a:solidFill>
              </a:rPr>
              <a:t>:</a:t>
            </a:r>
          </a:p>
          <a:p>
            <a:pPr lvl="1">
              <a:spcBef>
                <a:spcPts val="600"/>
              </a:spcBef>
              <a:buClrTx/>
              <a:buSzPct val="76000"/>
              <a:buFont typeface="Arial" charset="0"/>
              <a:buChar char="•"/>
            </a:pPr>
            <a:r>
              <a:rPr lang="fr-FR" altLang="fr-FR" sz="2800">
                <a:solidFill>
                  <a:schemeClr val="accent1"/>
                </a:solidFill>
              </a:rPr>
              <a:t>Relation de pouvoir</a:t>
            </a:r>
          </a:p>
          <a:p>
            <a:pPr lvl="1">
              <a:spcBef>
                <a:spcPts val="600"/>
              </a:spcBef>
              <a:buClrTx/>
              <a:buSzPct val="76000"/>
              <a:buFont typeface="Arial" charset="0"/>
              <a:buChar char="•"/>
            </a:pPr>
            <a:r>
              <a:rPr lang="fr-FR" altLang="fr-FR" sz="2800">
                <a:solidFill>
                  <a:schemeClr val="accent1"/>
                </a:solidFill>
              </a:rPr>
              <a:t>Rôle de fiduciaire du psychothérapeute</a:t>
            </a:r>
          </a:p>
          <a:p>
            <a:pPr lvl="1">
              <a:spcBef>
                <a:spcPts val="600"/>
              </a:spcBef>
              <a:buClrTx/>
              <a:buSzPct val="76000"/>
              <a:buFont typeface="Arial" charset="0"/>
              <a:buChar char="•"/>
            </a:pPr>
            <a:r>
              <a:rPr lang="fr-FR" altLang="fr-FR" sz="2800">
                <a:solidFill>
                  <a:schemeClr val="accent1"/>
                </a:solidFill>
              </a:rPr>
              <a:t>Transfert et contre-transfert</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108</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noAutofit/>
          </a:bodyPr>
          <a:lstStyle/>
          <a:p>
            <a:r>
              <a:rPr lang="fr-CA" sz="3600" dirty="0">
                <a:solidFill>
                  <a:schemeClr val="accent1"/>
                </a:solidFill>
              </a:rPr>
              <a:t>Conflit de rôles</a:t>
            </a:r>
          </a:p>
          <a:p>
            <a:r>
              <a:rPr lang="fr-CA" sz="3600" dirty="0">
                <a:solidFill>
                  <a:schemeClr val="accent1"/>
                </a:solidFill>
              </a:rPr>
              <a:t>Conflit d’intérêts</a:t>
            </a:r>
          </a:p>
          <a:p>
            <a:r>
              <a:rPr lang="fr-CA" sz="3600" dirty="0">
                <a:solidFill>
                  <a:schemeClr val="accent1"/>
                </a:solidFill>
              </a:rPr>
              <a:t>Relations inappropriées</a:t>
            </a: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109</a:t>
            </a:fld>
            <a:endParaRPr lang="fr-CA"/>
          </a:p>
        </p:txBody>
      </p:sp>
      <p:sp>
        <p:nvSpPr>
          <p:cNvPr id="5" name="Titre 4"/>
          <p:cNvSpPr>
            <a:spLocks noGrp="1"/>
          </p:cNvSpPr>
          <p:nvPr>
            <p:ph type="title"/>
          </p:nvPr>
        </p:nvSpPr>
        <p:spPr/>
        <p:txBody>
          <a:bodyPr/>
          <a:lstStyle/>
          <a:p>
            <a:r>
              <a:rPr lang="fr-CA" dirty="0">
                <a:solidFill>
                  <a:schemeClr val="accent3"/>
                </a:solidFill>
              </a:rPr>
              <a:t>Jour 1</a:t>
            </a:r>
          </a:p>
        </p:txBody>
      </p:sp>
    </p:spTree>
    <p:extLst>
      <p:ext uri="{BB962C8B-B14F-4D97-AF65-F5344CB8AC3E}">
        <p14:creationId xmlns:p14="http://schemas.microsoft.com/office/powerpoint/2010/main" val="667115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idx="1"/>
          </p:nvPr>
        </p:nvSpPr>
        <p:spPr/>
        <p:txBody>
          <a:bodyPr>
            <a:noAutofit/>
          </a:bodyPr>
          <a:lstStyle/>
          <a:p>
            <a:r>
              <a:rPr lang="fr-CA" sz="3600" dirty="0">
                <a:solidFill>
                  <a:schemeClr val="accent1"/>
                </a:solidFill>
              </a:rPr>
              <a:t>L’organisation professionnelle au Québec</a:t>
            </a: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11</a:t>
            </a:fld>
            <a:endParaRPr lang="fr-CA"/>
          </a:p>
        </p:txBody>
      </p:sp>
      <p:sp>
        <p:nvSpPr>
          <p:cNvPr id="6" name="Titre 5"/>
          <p:cNvSpPr>
            <a:spLocks noGrp="1"/>
          </p:cNvSpPr>
          <p:nvPr>
            <p:ph type="title"/>
          </p:nvPr>
        </p:nvSpPr>
        <p:spPr/>
        <p:txBody>
          <a:bodyPr/>
          <a:lstStyle/>
          <a:p>
            <a:r>
              <a:rPr lang="fr-CA" dirty="0">
                <a:solidFill>
                  <a:schemeClr val="accent3"/>
                </a:solidFill>
              </a:rPr>
              <a:t>JOUR 1</a:t>
            </a:r>
          </a:p>
        </p:txBody>
      </p:sp>
      <p:pic>
        <p:nvPicPr>
          <p:cNvPr id="8"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700554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1"/>
          <p:cNvSpPr>
            <a:spLocks noGrp="1"/>
          </p:cNvSpPr>
          <p:nvPr>
            <p:ph type="title"/>
          </p:nvPr>
        </p:nvSpPr>
        <p:spPr bwMode="auto">
          <a:xfrm>
            <a:off x="457200"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Conflit de rôles</a:t>
            </a:r>
          </a:p>
        </p:txBody>
      </p:sp>
      <p:sp>
        <p:nvSpPr>
          <p:cNvPr id="169987"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spcBef>
                <a:spcPts val="600"/>
              </a:spcBef>
              <a:buClrTx/>
            </a:pPr>
            <a:endParaRPr lang="fr-FR" altLang="fr-FR" sz="2600" dirty="0">
              <a:solidFill>
                <a:schemeClr val="accent1"/>
              </a:solidFill>
            </a:endParaRPr>
          </a:p>
          <a:p>
            <a:pPr>
              <a:spcBef>
                <a:spcPts val="600"/>
              </a:spcBef>
              <a:buClrTx/>
            </a:pPr>
            <a:r>
              <a:rPr lang="fr-FR" altLang="fr-FR" sz="3200" dirty="0">
                <a:solidFill>
                  <a:schemeClr val="accent1"/>
                </a:solidFill>
              </a:rPr>
              <a:t>Double rôle:</a:t>
            </a:r>
          </a:p>
          <a:p>
            <a:pPr lvl="1">
              <a:spcBef>
                <a:spcPts val="600"/>
              </a:spcBef>
              <a:buClrTx/>
              <a:buSzPct val="76000"/>
            </a:pPr>
            <a:r>
              <a:rPr lang="fr-FR" altLang="fr-FR" sz="3200" dirty="0">
                <a:solidFill>
                  <a:schemeClr val="accent1"/>
                </a:solidFill>
              </a:rPr>
              <a:t> Compatibilité et incompatibilité des rôles</a:t>
            </a:r>
          </a:p>
          <a:p>
            <a:pPr lvl="1">
              <a:spcBef>
                <a:spcPts val="600"/>
              </a:spcBef>
              <a:buClrTx/>
              <a:buSzPct val="76000"/>
            </a:pPr>
            <a:r>
              <a:rPr lang="fr-FR" altLang="fr-FR" sz="3200" dirty="0">
                <a:solidFill>
                  <a:schemeClr val="accent1"/>
                </a:solidFill>
              </a:rPr>
              <a:t> Mandats simultanés et successifs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110</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1"/>
          <p:cNvSpPr>
            <a:spLocks noGrp="1"/>
          </p:cNvSpPr>
          <p:nvPr>
            <p:ph type="title"/>
          </p:nvPr>
        </p:nvSpPr>
        <p:spPr bwMode="auto">
          <a:xfrm>
            <a:off x="457200" y="-5905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Définitions</a:t>
            </a:r>
          </a:p>
        </p:txBody>
      </p:sp>
      <p:sp>
        <p:nvSpPr>
          <p:cNvPr id="171011" name="Rectangle 2"/>
          <p:cNvSpPr>
            <a:spLocks noGrp="1"/>
          </p:cNvSpPr>
          <p:nvPr>
            <p:ph sz="quarter" idx="1"/>
          </p:nvPr>
        </p:nvSpPr>
        <p:spPr bwMode="auto">
          <a:xfrm>
            <a:off x="395536" y="1636511"/>
            <a:ext cx="8229600" cy="45287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spcBef>
                <a:spcPts val="900"/>
              </a:spcBef>
              <a:buClrTx/>
              <a:buSzPct val="76000"/>
              <a:buFont typeface="Arial" charset="0"/>
              <a:buChar char="•"/>
            </a:pPr>
            <a:endParaRPr lang="fr-FR" altLang="fr-FR" sz="2600" dirty="0">
              <a:solidFill>
                <a:schemeClr val="accent1"/>
              </a:solidFill>
            </a:endParaRPr>
          </a:p>
          <a:p>
            <a:pPr>
              <a:spcBef>
                <a:spcPts val="900"/>
              </a:spcBef>
              <a:buClrTx/>
              <a:buSzPct val="76000"/>
              <a:buFont typeface="Arial" charset="0"/>
              <a:buChar char="•"/>
            </a:pPr>
            <a:r>
              <a:rPr lang="fr-FR" altLang="fr-FR" sz="2600" dirty="0">
                <a:solidFill>
                  <a:schemeClr val="accent1"/>
                </a:solidFill>
              </a:rPr>
              <a:t>Rôle : la fonction professionnelle exercée</a:t>
            </a:r>
          </a:p>
          <a:p>
            <a:pPr>
              <a:spcBef>
                <a:spcPts val="900"/>
              </a:spcBef>
              <a:buClrTx/>
              <a:buSzPct val="76000"/>
              <a:buFont typeface="Arial" charset="0"/>
              <a:buChar char="•"/>
            </a:pPr>
            <a:r>
              <a:rPr lang="fr-FR" altLang="fr-FR" sz="2600" dirty="0">
                <a:solidFill>
                  <a:schemeClr val="accent1"/>
                </a:solidFill>
              </a:rPr>
              <a:t>Conflit de rôles: conflit entre deux (ou plus) fonctions professionnelles exercées auprès du même client (sans nécessairement un conflit d’intérêts pour le psy) </a:t>
            </a:r>
          </a:p>
          <a:p>
            <a:pPr>
              <a:spcBef>
                <a:spcPts val="900"/>
              </a:spcBef>
              <a:buClrTx/>
              <a:buSzPct val="76000"/>
              <a:buFont typeface="Arial" charset="0"/>
              <a:buChar char="•"/>
            </a:pPr>
            <a:r>
              <a:rPr lang="fr-FR" altLang="fr-FR" sz="2600" dirty="0">
                <a:solidFill>
                  <a:schemeClr val="accent1"/>
                </a:solidFill>
              </a:rPr>
              <a:t>Conflit d’intérêts: exercice professionnel dans la poursuite des intérêts d’autres clients ou des intérêts du professionnel, qui nuirait au client</a:t>
            </a:r>
          </a:p>
          <a:p>
            <a:pPr algn="l" eaLnBrk="1" hangingPunct="1">
              <a:spcBef>
                <a:spcPts val="900"/>
              </a:spcBef>
              <a:buClrTx/>
              <a:buSzPct val="76000"/>
              <a:buFont typeface="Arial" charset="0"/>
              <a:buChar char="•"/>
            </a:pPr>
            <a:endParaRPr lang="fr-FR" altLang="fr-FR" sz="2600" dirty="0">
              <a:solidFill>
                <a:schemeClr val="accent1"/>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111</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1"/>
          <p:cNvSpPr>
            <a:spLocks noGrp="1"/>
          </p:cNvSpPr>
          <p:nvPr>
            <p:ph type="title"/>
          </p:nvPr>
        </p:nvSpPr>
        <p:spPr bwMode="auto">
          <a:xfrm>
            <a:off x="457200" y="3577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dirty="0">
                <a:solidFill>
                  <a:schemeClr val="accent1"/>
                </a:solidFill>
              </a:rPr>
              <a:t>Double rôle</a:t>
            </a:r>
          </a:p>
        </p:txBody>
      </p:sp>
      <p:sp>
        <p:nvSpPr>
          <p:cNvPr id="172035" name="Rectangle 2"/>
          <p:cNvSpPr>
            <a:spLocks noGrp="1"/>
          </p:cNvSpPr>
          <p:nvPr>
            <p:ph sz="quarter" idx="1"/>
          </p:nvPr>
        </p:nvSpPr>
        <p:spPr bwMode="auto">
          <a:xfrm>
            <a:off x="395536" y="1636511"/>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spcBef>
                <a:spcPts val="900"/>
              </a:spcBef>
              <a:buClrTx/>
              <a:buSzPct val="76000"/>
            </a:pPr>
            <a:endParaRPr lang="fr-FR" altLang="fr-FR" sz="2600" dirty="0">
              <a:solidFill>
                <a:schemeClr val="accent1"/>
              </a:solidFill>
            </a:endParaRPr>
          </a:p>
          <a:p>
            <a:pPr>
              <a:spcBef>
                <a:spcPts val="900"/>
              </a:spcBef>
              <a:buClrTx/>
              <a:buSzPct val="76000"/>
            </a:pPr>
            <a:r>
              <a:rPr lang="fr-FR" altLang="fr-FR" sz="2600" dirty="0">
                <a:solidFill>
                  <a:schemeClr val="accent1"/>
                </a:solidFill>
              </a:rPr>
              <a:t>Contient toujours un risque de conflit d’intérêts</a:t>
            </a:r>
          </a:p>
          <a:p>
            <a:pPr>
              <a:spcBef>
                <a:spcPts val="900"/>
              </a:spcBef>
              <a:buClrTx/>
              <a:buSzPct val="76000"/>
            </a:pPr>
            <a:r>
              <a:rPr lang="fr-FR" altLang="fr-FR" sz="2600" dirty="0">
                <a:solidFill>
                  <a:schemeClr val="accent1"/>
                </a:solidFill>
              </a:rPr>
              <a:t>Mais parfois il est préjudiciable de refuser de remplir un deuxième rôle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112</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1"/>
          <p:cNvSpPr>
            <a:spLocks noGrp="1"/>
          </p:cNvSpPr>
          <p:nvPr>
            <p:ph type="title"/>
          </p:nvPr>
        </p:nvSpPr>
        <p:spPr bwMode="auto">
          <a:xfrm>
            <a:off x="457200" y="-5905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Rôles successifs vs simultanés</a:t>
            </a:r>
          </a:p>
        </p:txBody>
      </p:sp>
      <p:sp>
        <p:nvSpPr>
          <p:cNvPr id="173059"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spcBef>
                <a:spcPts val="900"/>
              </a:spcBef>
              <a:buClrTx/>
              <a:buSzPct val="76000"/>
              <a:buFont typeface="Arial" charset="0"/>
              <a:buChar char="•"/>
            </a:pPr>
            <a:endParaRPr lang="fr-FR" altLang="fr-FR" sz="2800">
              <a:solidFill>
                <a:schemeClr val="accent1"/>
              </a:solidFill>
            </a:endParaRPr>
          </a:p>
          <a:p>
            <a:pPr algn="l" eaLnBrk="1" hangingPunct="1">
              <a:spcBef>
                <a:spcPts val="900"/>
              </a:spcBef>
              <a:buClrTx/>
              <a:buSzPct val="76000"/>
              <a:buFont typeface="Arial" charset="0"/>
              <a:buChar char="•"/>
            </a:pPr>
            <a:r>
              <a:rPr lang="fr-FR" altLang="fr-FR" sz="2800">
                <a:solidFill>
                  <a:schemeClr val="accent1"/>
                </a:solidFill>
              </a:rPr>
              <a:t>Moindre risque quand les rôles sont successifs que lorsqu’ils sont simultanés.</a:t>
            </a:r>
          </a:p>
          <a:p>
            <a:pPr algn="l" eaLnBrk="1" hangingPunct="1">
              <a:spcBef>
                <a:spcPts val="900"/>
              </a:spcBef>
              <a:buClrTx/>
              <a:buSzPct val="76000"/>
              <a:buFont typeface="Arial" charset="0"/>
              <a:buChar char="•"/>
            </a:pPr>
            <a:r>
              <a:rPr lang="fr-FR" altLang="fr-FR" sz="2800">
                <a:solidFill>
                  <a:schemeClr val="accent1"/>
                </a:solidFill>
              </a:rPr>
              <a:t>Thérapie de couple et thérapie individuelle d’un des membres du couple simultanément: </a:t>
            </a:r>
            <a:r>
              <a:rPr lang="fr-FR" altLang="fr-FR" sz="2800" b="1">
                <a:solidFill>
                  <a:schemeClr val="accent1"/>
                </a:solidFill>
              </a:rPr>
              <a:t>préjudiciable</a:t>
            </a:r>
          </a:p>
          <a:p>
            <a:pPr algn="l" eaLnBrk="1" hangingPunct="1">
              <a:spcBef>
                <a:spcPts val="900"/>
              </a:spcBef>
              <a:buClrTx/>
              <a:buSzPct val="76000"/>
              <a:buFont typeface="Arial" charset="0"/>
              <a:buChar char="•"/>
            </a:pPr>
            <a:r>
              <a:rPr lang="fr-FR" altLang="fr-FR" sz="2800">
                <a:solidFill>
                  <a:schemeClr val="accent1"/>
                </a:solidFill>
              </a:rPr>
              <a:t>Thérapie de couple, puis thérapie individuelle d’un des membres du couple: </a:t>
            </a:r>
            <a:r>
              <a:rPr lang="fr-FR" altLang="fr-FR" sz="2800" b="1">
                <a:solidFill>
                  <a:schemeClr val="accent1"/>
                </a:solidFill>
              </a:rPr>
              <a:t>oui, avec autorisation de l’autre</a:t>
            </a:r>
          </a:p>
          <a:p>
            <a:pPr algn="l" eaLnBrk="1" hangingPunct="1">
              <a:spcBef>
                <a:spcPts val="900"/>
              </a:spcBef>
              <a:buClrTx/>
              <a:buSzPct val="76000"/>
              <a:buFont typeface="Arial" charset="0"/>
              <a:buChar char="•"/>
            </a:pPr>
            <a:r>
              <a:rPr lang="fr-FR" altLang="fr-FR" sz="2800">
                <a:solidFill>
                  <a:schemeClr val="accent1"/>
                </a:solidFill>
              </a:rPr>
              <a:t>Thérapie individuelle d’un individu, puis accepter d’être le thérapeute de son couple: </a:t>
            </a:r>
            <a:r>
              <a:rPr lang="fr-FR" altLang="fr-FR" sz="2800" b="1">
                <a:solidFill>
                  <a:schemeClr val="accent1"/>
                </a:solidFill>
              </a:rPr>
              <a:t>préjudiciable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113</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1"/>
          <p:cNvSpPr>
            <a:spLocks noGrp="1"/>
          </p:cNvSpPr>
          <p:nvPr>
            <p:ph type="title"/>
          </p:nvPr>
        </p:nvSpPr>
        <p:spPr bwMode="auto">
          <a:xfrm>
            <a:off x="487706" y="-29098"/>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2800" b="1">
                <a:solidFill>
                  <a:schemeClr val="accent1"/>
                </a:solidFill>
              </a:rPr>
              <a:t>Types de relations inappropriées non sexuelles</a:t>
            </a:r>
          </a:p>
        </p:txBody>
      </p:sp>
      <p:sp>
        <p:nvSpPr>
          <p:cNvPr id="168963"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457200" indent="-457200">
              <a:lnSpc>
                <a:spcPct val="90000"/>
              </a:lnSpc>
              <a:spcBef>
                <a:spcPts val="900"/>
              </a:spcBef>
              <a:buClrTx/>
              <a:buSzPct val="76000"/>
              <a:buFont typeface="+mj-lt"/>
              <a:buAutoNum type="arabicPeriod"/>
            </a:pPr>
            <a:endParaRPr lang="fr-FR" altLang="fr-FR" sz="2500" dirty="0">
              <a:solidFill>
                <a:schemeClr val="accent1"/>
              </a:solidFill>
            </a:endParaRPr>
          </a:p>
          <a:p>
            <a:pPr marL="457200" indent="-457200">
              <a:lnSpc>
                <a:spcPct val="90000"/>
              </a:lnSpc>
              <a:spcBef>
                <a:spcPts val="900"/>
              </a:spcBef>
              <a:buClrTx/>
              <a:buSzPct val="76000"/>
              <a:buFont typeface="+mj-lt"/>
              <a:buAutoNum type="arabicPeriod"/>
            </a:pPr>
            <a:r>
              <a:rPr lang="fr-FR" altLang="fr-FR" sz="2500" dirty="0">
                <a:solidFill>
                  <a:schemeClr val="accent1"/>
                </a:solidFill>
              </a:rPr>
              <a:t>Développer une relation d’affaire avec le client.</a:t>
            </a:r>
          </a:p>
          <a:p>
            <a:pPr marL="457200" indent="-457200">
              <a:lnSpc>
                <a:spcPct val="90000"/>
              </a:lnSpc>
              <a:spcBef>
                <a:spcPts val="900"/>
              </a:spcBef>
              <a:buClrTx/>
              <a:buSzPct val="76000"/>
              <a:buFont typeface="+mj-lt"/>
              <a:buAutoNum type="arabicPeriod"/>
            </a:pPr>
            <a:r>
              <a:rPr lang="fr-FR" altLang="fr-FR" sz="2500" dirty="0">
                <a:solidFill>
                  <a:schemeClr val="accent1"/>
                </a:solidFill>
              </a:rPr>
              <a:t>Faire du troc de services ou de biens.</a:t>
            </a:r>
          </a:p>
          <a:p>
            <a:pPr marL="457200" indent="-457200">
              <a:lnSpc>
                <a:spcPct val="90000"/>
              </a:lnSpc>
              <a:spcBef>
                <a:spcPts val="900"/>
              </a:spcBef>
              <a:buClrTx/>
              <a:buSzPct val="76000"/>
              <a:buFont typeface="+mj-lt"/>
              <a:buAutoNum type="arabicPeriod"/>
            </a:pPr>
            <a:r>
              <a:rPr lang="fr-FR" altLang="fr-FR" sz="2500" dirty="0">
                <a:solidFill>
                  <a:schemeClr val="accent1"/>
                </a:solidFill>
              </a:rPr>
              <a:t>Se confier au client (ventiler). </a:t>
            </a:r>
          </a:p>
          <a:p>
            <a:pPr marL="457200" indent="-457200">
              <a:lnSpc>
                <a:spcPct val="90000"/>
              </a:lnSpc>
              <a:spcBef>
                <a:spcPts val="900"/>
              </a:spcBef>
              <a:buClrTx/>
              <a:buSzPct val="76000"/>
              <a:buFont typeface="+mj-lt"/>
              <a:buAutoNum type="arabicPeriod"/>
            </a:pPr>
            <a:r>
              <a:rPr lang="fr-FR" altLang="fr-FR" sz="2500" dirty="0">
                <a:solidFill>
                  <a:schemeClr val="accent1"/>
                </a:solidFill>
              </a:rPr>
              <a:t>Rendre des services professionnels à des amis proches, à des parents à des employés ou à des collègues.</a:t>
            </a:r>
          </a:p>
          <a:p>
            <a:pPr marL="457200" indent="-457200">
              <a:lnSpc>
                <a:spcPct val="90000"/>
              </a:lnSpc>
              <a:spcBef>
                <a:spcPts val="900"/>
              </a:spcBef>
              <a:buClrTx/>
              <a:buSzPct val="76000"/>
              <a:buFont typeface="+mj-lt"/>
              <a:buAutoNum type="arabicPeriod"/>
            </a:pPr>
            <a:r>
              <a:rPr lang="fr-FR" altLang="fr-FR" sz="2500" dirty="0">
                <a:solidFill>
                  <a:schemeClr val="accent1"/>
                </a:solidFill>
              </a:rPr>
              <a:t>Socialiser ou devenir ami avec un client actuel.</a:t>
            </a:r>
          </a:p>
          <a:p>
            <a:pPr marL="457200" indent="-457200">
              <a:lnSpc>
                <a:spcPct val="90000"/>
              </a:lnSpc>
              <a:spcBef>
                <a:spcPts val="900"/>
              </a:spcBef>
              <a:buClrTx/>
              <a:buSzPct val="76000"/>
              <a:buFont typeface="+mj-lt"/>
              <a:buAutoNum type="arabicPeriod"/>
            </a:pPr>
            <a:r>
              <a:rPr lang="fr-FR" altLang="fr-FR" sz="2500" dirty="0">
                <a:solidFill>
                  <a:schemeClr val="accent1"/>
                </a:solidFill>
              </a:rPr>
              <a:t>Accepter la référence de personnes proches d’un client.</a:t>
            </a:r>
          </a:p>
          <a:p>
            <a:pPr marL="457200" indent="-457200">
              <a:lnSpc>
                <a:spcPct val="90000"/>
              </a:lnSpc>
              <a:spcBef>
                <a:spcPts val="900"/>
              </a:spcBef>
              <a:buClrTx/>
              <a:buSzPct val="76000"/>
              <a:buFont typeface="+mj-lt"/>
              <a:buAutoNum type="arabicPeriod"/>
            </a:pPr>
            <a:r>
              <a:rPr lang="fr-FR" altLang="fr-FR" sz="2500" dirty="0">
                <a:solidFill>
                  <a:schemeClr val="accent1"/>
                </a:solidFill>
              </a:rPr>
              <a:t>Donner ou recevoir des cadeaux.</a:t>
            </a:r>
          </a:p>
          <a:p>
            <a:pPr marL="457200" indent="-457200">
              <a:lnSpc>
                <a:spcPct val="90000"/>
              </a:lnSpc>
              <a:spcBef>
                <a:spcPts val="900"/>
              </a:spcBef>
              <a:buClrTx/>
              <a:buSzPct val="76000"/>
              <a:buFont typeface="+mj-lt"/>
              <a:buAutoNum type="arabicPeriod"/>
            </a:pPr>
            <a:r>
              <a:rPr lang="fr-FR" altLang="fr-FR" sz="2500" dirty="0">
                <a:solidFill>
                  <a:schemeClr val="accent1"/>
                </a:solidFill>
              </a:rPr>
              <a:t>Demander des faveurs.</a:t>
            </a:r>
          </a:p>
          <a:p>
            <a:pPr marL="457200" indent="-457200">
              <a:lnSpc>
                <a:spcPct val="90000"/>
              </a:lnSpc>
              <a:spcBef>
                <a:spcPts val="900"/>
              </a:spcBef>
              <a:buClrTx/>
              <a:buSzPct val="76000"/>
              <a:buFont typeface="+mj-lt"/>
              <a:buAutoNum type="arabicPeriod"/>
            </a:pPr>
            <a:r>
              <a:rPr lang="fr-FR" altLang="fr-FR" sz="2500" dirty="0">
                <a:solidFill>
                  <a:schemeClr val="accent1"/>
                </a:solidFill>
              </a:rPr>
              <a:t>Participer à des procédures légales pour un client.</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114</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1"/>
          <p:cNvSpPr>
            <a:spLocks noGrp="1"/>
          </p:cNvSpPr>
          <p:nvPr>
            <p:ph type="title"/>
          </p:nvPr>
        </p:nvSpPr>
        <p:spPr bwMode="auto">
          <a:xfrm>
            <a:off x="457200" y="-42038"/>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dirty="0">
                <a:solidFill>
                  <a:schemeClr val="accent1"/>
                </a:solidFill>
              </a:rPr>
              <a:t>Références</a:t>
            </a:r>
          </a:p>
        </p:txBody>
      </p:sp>
      <p:sp>
        <p:nvSpPr>
          <p:cNvPr id="174083" name="Rectangle 2"/>
          <p:cNvSpPr>
            <a:spLocks noGrp="1"/>
          </p:cNvSpPr>
          <p:nvPr>
            <p:ph sz="quarter" idx="1"/>
          </p:nvPr>
        </p:nvSpPr>
        <p:spPr bwMode="auto">
          <a:xfrm>
            <a:off x="475253" y="1367955"/>
            <a:ext cx="8229600" cy="4599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fontScale="92500" lnSpcReduction="10000"/>
          </a:bodyPr>
          <a:lstStyle/>
          <a:p>
            <a:pPr algn="l" eaLnBrk="1" hangingPunct="1">
              <a:spcBef>
                <a:spcPts val="600"/>
              </a:spcBef>
            </a:pPr>
            <a:endParaRPr lang="fr-FR" altLang="fr-FR" sz="2000" dirty="0">
              <a:solidFill>
                <a:schemeClr val="accent1"/>
              </a:solidFill>
            </a:endParaRPr>
          </a:p>
          <a:p>
            <a:pPr algn="l" eaLnBrk="1" hangingPunct="1">
              <a:spcBef>
                <a:spcPts val="600"/>
              </a:spcBef>
            </a:pPr>
            <a:r>
              <a:rPr lang="fr-FR" altLang="fr-FR" sz="2600" dirty="0">
                <a:solidFill>
                  <a:schemeClr val="accent1"/>
                </a:solidFill>
              </a:rPr>
              <a:t>Éléments de clarification en ce qui a trait à l’inconduite sexuelle. Fiche déontologique, mai 2002.</a:t>
            </a:r>
          </a:p>
          <a:p>
            <a:pPr>
              <a:spcBef>
                <a:spcPts val="600"/>
              </a:spcBef>
            </a:pPr>
            <a:r>
              <a:rPr lang="fr-CA" dirty="0">
                <a:solidFill>
                  <a:schemeClr val="accent1"/>
                </a:solidFill>
              </a:rPr>
              <a:t>Modifications au Code des professions suivant l’adoption du projet de loi no 98, septembre 2017</a:t>
            </a:r>
            <a:endParaRPr lang="fr-FR" altLang="fr-FR" sz="2600" dirty="0">
              <a:solidFill>
                <a:schemeClr val="accent1"/>
              </a:solidFill>
            </a:endParaRPr>
          </a:p>
          <a:p>
            <a:pPr algn="l" eaLnBrk="1" hangingPunct="1">
              <a:spcBef>
                <a:spcPts val="600"/>
              </a:spcBef>
            </a:pPr>
            <a:r>
              <a:rPr lang="fr-FR" altLang="fr-FR" sz="2600" dirty="0">
                <a:solidFill>
                  <a:schemeClr val="accent1"/>
                </a:solidFill>
              </a:rPr>
              <a:t>De </a:t>
            </a:r>
            <a:r>
              <a:rPr lang="fr-FR" altLang="fr-FR" sz="2600" dirty="0" err="1">
                <a:solidFill>
                  <a:schemeClr val="accent1"/>
                </a:solidFill>
              </a:rPr>
              <a:t>Niverville</a:t>
            </a:r>
            <a:r>
              <a:rPr lang="fr-FR" altLang="fr-FR" sz="2600" dirty="0">
                <a:solidFill>
                  <a:schemeClr val="accent1"/>
                </a:solidFill>
              </a:rPr>
              <a:t>, P. : </a:t>
            </a:r>
            <a:r>
              <a:rPr lang="fr-FR" altLang="fr-FR" sz="2600" i="1" dirty="0">
                <a:solidFill>
                  <a:schemeClr val="accent1"/>
                </a:solidFill>
              </a:rPr>
              <a:t>Les relations sexuelles entre thérapeute et cliente : liaison fatale. </a:t>
            </a:r>
            <a:r>
              <a:rPr lang="fr-FR" altLang="fr-FR" sz="2600" dirty="0">
                <a:solidFill>
                  <a:schemeClr val="accent1"/>
                </a:solidFill>
              </a:rPr>
              <a:t>Texte présenté au Congrès annuel du Barreau du Québec, juin 1994.</a:t>
            </a:r>
            <a:endParaRPr lang="fr-FR" altLang="fr-FR" sz="2600" i="1" dirty="0">
              <a:solidFill>
                <a:schemeClr val="accent1"/>
              </a:solidFill>
            </a:endParaRPr>
          </a:p>
          <a:p>
            <a:pPr algn="l" eaLnBrk="1" hangingPunct="1">
              <a:spcBef>
                <a:spcPts val="600"/>
              </a:spcBef>
            </a:pPr>
            <a:r>
              <a:rPr lang="fr-FR" altLang="fr-FR" sz="2600" dirty="0" err="1">
                <a:solidFill>
                  <a:schemeClr val="accent1"/>
                </a:solidFill>
              </a:rPr>
              <a:t>Norris,D.M</a:t>
            </a:r>
            <a:r>
              <a:rPr lang="fr-FR" altLang="fr-FR" sz="2600" dirty="0">
                <a:solidFill>
                  <a:schemeClr val="accent1"/>
                </a:solidFill>
              </a:rPr>
              <a:t>., </a:t>
            </a:r>
            <a:r>
              <a:rPr lang="fr-FR" altLang="fr-FR" sz="2600" dirty="0" err="1">
                <a:solidFill>
                  <a:schemeClr val="accent1"/>
                </a:solidFill>
              </a:rPr>
              <a:t>Gutheil</a:t>
            </a:r>
            <a:r>
              <a:rPr lang="fr-FR" altLang="fr-FR" sz="2600" dirty="0">
                <a:solidFill>
                  <a:schemeClr val="accent1"/>
                </a:solidFill>
              </a:rPr>
              <a:t>, T.G., Strasburger, L.H. : This </a:t>
            </a:r>
            <a:r>
              <a:rPr lang="fr-FR" altLang="fr-FR" sz="2600" dirty="0" err="1">
                <a:solidFill>
                  <a:schemeClr val="accent1"/>
                </a:solidFill>
              </a:rPr>
              <a:t>Couldn’t</a:t>
            </a:r>
            <a:r>
              <a:rPr lang="fr-FR" altLang="fr-FR" sz="2600" dirty="0">
                <a:solidFill>
                  <a:schemeClr val="accent1"/>
                </a:solidFill>
              </a:rPr>
              <a:t> </a:t>
            </a:r>
            <a:r>
              <a:rPr lang="fr-FR" altLang="fr-FR" sz="2600" dirty="0" err="1">
                <a:solidFill>
                  <a:schemeClr val="accent1"/>
                </a:solidFill>
              </a:rPr>
              <a:t>Happen</a:t>
            </a:r>
            <a:r>
              <a:rPr lang="fr-FR" altLang="fr-FR" sz="2600" dirty="0">
                <a:solidFill>
                  <a:schemeClr val="accent1"/>
                </a:solidFill>
              </a:rPr>
              <a:t> to Me : </a:t>
            </a:r>
            <a:r>
              <a:rPr lang="fr-FR" altLang="fr-FR" sz="2600" dirty="0" err="1">
                <a:solidFill>
                  <a:schemeClr val="accent1"/>
                </a:solidFill>
              </a:rPr>
              <a:t>Boundary</a:t>
            </a:r>
            <a:r>
              <a:rPr lang="fr-FR" altLang="fr-FR" sz="2600" dirty="0">
                <a:solidFill>
                  <a:schemeClr val="accent1"/>
                </a:solidFill>
              </a:rPr>
              <a:t> </a:t>
            </a:r>
            <a:r>
              <a:rPr lang="fr-FR" altLang="fr-FR" sz="2600" dirty="0" err="1">
                <a:solidFill>
                  <a:schemeClr val="accent1"/>
                </a:solidFill>
              </a:rPr>
              <a:t>Problems</a:t>
            </a:r>
            <a:r>
              <a:rPr lang="fr-FR" altLang="fr-FR" sz="2600" dirty="0">
                <a:solidFill>
                  <a:schemeClr val="accent1"/>
                </a:solidFill>
              </a:rPr>
              <a:t> and </a:t>
            </a:r>
            <a:r>
              <a:rPr lang="fr-FR" altLang="fr-FR" sz="2600" dirty="0" err="1">
                <a:solidFill>
                  <a:schemeClr val="accent1"/>
                </a:solidFill>
              </a:rPr>
              <a:t>Sexual</a:t>
            </a:r>
            <a:r>
              <a:rPr lang="fr-FR" altLang="fr-FR" sz="2600" dirty="0">
                <a:solidFill>
                  <a:schemeClr val="accent1"/>
                </a:solidFill>
              </a:rPr>
              <a:t> </a:t>
            </a:r>
            <a:r>
              <a:rPr lang="fr-FR" altLang="fr-FR" sz="2600" dirty="0" err="1">
                <a:solidFill>
                  <a:schemeClr val="accent1"/>
                </a:solidFill>
              </a:rPr>
              <a:t>Misconduct</a:t>
            </a:r>
            <a:r>
              <a:rPr lang="fr-FR" altLang="fr-FR" sz="2600" dirty="0">
                <a:solidFill>
                  <a:schemeClr val="accent1"/>
                </a:solidFill>
              </a:rPr>
              <a:t> in the </a:t>
            </a:r>
            <a:r>
              <a:rPr lang="fr-FR" altLang="fr-FR" sz="2600" dirty="0" err="1">
                <a:solidFill>
                  <a:schemeClr val="accent1"/>
                </a:solidFill>
              </a:rPr>
              <a:t>Psychotherapy</a:t>
            </a:r>
            <a:r>
              <a:rPr lang="fr-FR" altLang="fr-FR" sz="2600" dirty="0">
                <a:solidFill>
                  <a:schemeClr val="accent1"/>
                </a:solidFill>
              </a:rPr>
              <a:t> Relationship,  </a:t>
            </a:r>
            <a:r>
              <a:rPr lang="fr-FR" altLang="fr-FR" sz="2600" i="1" dirty="0" err="1">
                <a:solidFill>
                  <a:schemeClr val="accent1"/>
                </a:solidFill>
              </a:rPr>
              <a:t>Psychiatric</a:t>
            </a:r>
            <a:r>
              <a:rPr lang="fr-FR" altLang="fr-FR" sz="2600" i="1" dirty="0">
                <a:solidFill>
                  <a:schemeClr val="accent1"/>
                </a:solidFill>
              </a:rPr>
              <a:t> Services </a:t>
            </a:r>
            <a:r>
              <a:rPr lang="fr-FR" altLang="fr-FR" sz="2600" dirty="0">
                <a:solidFill>
                  <a:schemeClr val="accent1"/>
                </a:solidFill>
              </a:rPr>
              <a:t>54: 517-522, 2003.</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115</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1"/>
          <p:cNvSpPr>
            <a:spLocks noGrp="1"/>
          </p:cNvSpPr>
          <p:nvPr>
            <p:ph type="title"/>
          </p:nvPr>
        </p:nvSpPr>
        <p:spPr bwMode="auto">
          <a:xfrm>
            <a:off x="475488" y="-29098"/>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Pour la prochaine rencontre</a:t>
            </a:r>
          </a:p>
        </p:txBody>
      </p:sp>
      <p:sp>
        <p:nvSpPr>
          <p:cNvPr id="176131" name="Rectangle 2"/>
          <p:cNvSpPr>
            <a:spLocks noGrp="1"/>
          </p:cNvSpPr>
          <p:nvPr>
            <p:ph sz="quarter" idx="1"/>
          </p:nvPr>
        </p:nvSpPr>
        <p:spPr bwMode="auto">
          <a:xfrm>
            <a:off x="457200" y="1484783"/>
            <a:ext cx="8229600" cy="46715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Lectures pour l’examen</a:t>
            </a:r>
          </a:p>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Rappel du travail sur les dérogations</a:t>
            </a:r>
          </a:p>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Préparer les scénarios 3 à 11</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116</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p:cNvSpPr>
          <p:nvPr>
            <p:ph type="title"/>
          </p:nvPr>
        </p:nvSpPr>
        <p:spPr bwMode="auto">
          <a:xfrm>
            <a:off x="475488" y="714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r>
              <a:rPr lang="fr-FR" altLang="fr-FR" sz="3200" b="1">
                <a:solidFill>
                  <a:schemeClr val="accent1"/>
                </a:solidFill>
              </a:rPr>
              <a:t>L’organisation professionnelle au Québec</a:t>
            </a:r>
          </a:p>
        </p:txBody>
      </p:sp>
      <p:sp>
        <p:nvSpPr>
          <p:cNvPr id="24579"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1270000" indent="-1270000">
              <a:lnSpc>
                <a:spcPct val="110000"/>
              </a:lnSpc>
              <a:spcBef>
                <a:spcPts val="1000"/>
              </a:spcBef>
              <a:buClr>
                <a:srgbClr val="7FD13B"/>
              </a:buClr>
              <a:buSzPct val="76000"/>
              <a:buFont typeface="Wingdings" charset="2"/>
              <a:buChar char="•"/>
            </a:pPr>
            <a:endParaRPr lang="fr-FR" altLang="fr-FR" sz="2800" dirty="0">
              <a:solidFill>
                <a:srgbClr val="000000"/>
              </a:solidFill>
            </a:endParaRPr>
          </a:p>
          <a:p>
            <a:pPr marL="1270000" indent="-1270000">
              <a:lnSpc>
                <a:spcPct val="110000"/>
              </a:lnSpc>
              <a:spcBef>
                <a:spcPts val="1000"/>
              </a:spcBef>
              <a:buClr>
                <a:srgbClr val="7FD13B"/>
              </a:buClr>
              <a:buSzPct val="76000"/>
              <a:buFont typeface="Wingdings" charset="2"/>
              <a:buChar char="•"/>
            </a:pPr>
            <a:endParaRPr lang="fr-FR" altLang="fr-FR" sz="2800" dirty="0">
              <a:solidFill>
                <a:srgbClr val="000000"/>
              </a:solidFill>
            </a:endParaRPr>
          </a:p>
          <a:p>
            <a:pPr>
              <a:lnSpc>
                <a:spcPct val="110000"/>
              </a:lnSpc>
              <a:spcBef>
                <a:spcPts val="1000"/>
              </a:spcBef>
              <a:buSzPct val="76000"/>
              <a:buFont typeface="Arial" charset="0"/>
              <a:buChar char="•"/>
            </a:pPr>
            <a:r>
              <a:rPr lang="fr-FR" altLang="fr-FR" sz="2800" dirty="0">
                <a:solidFill>
                  <a:schemeClr val="accent1"/>
                </a:solidFill>
              </a:rPr>
              <a:t>Voir site de l'Office des professions: </a:t>
            </a:r>
            <a:r>
              <a:rPr lang="fr-FR" altLang="fr-FR" sz="2800" dirty="0">
                <a:solidFill>
                  <a:schemeClr val="accent1"/>
                </a:solidFill>
                <a:hlinkClick r:id="rId3"/>
              </a:rPr>
              <a:t>http://www.opq.gouv.qc.ca</a:t>
            </a:r>
            <a:endParaRPr lang="fr-FR" altLang="fr-FR" sz="2800" dirty="0">
              <a:solidFill>
                <a:schemeClr val="accent1"/>
              </a:solidFill>
            </a:endParaRPr>
          </a:p>
          <a:p>
            <a:pPr>
              <a:lnSpc>
                <a:spcPct val="110000"/>
              </a:lnSpc>
              <a:spcBef>
                <a:spcPts val="1000"/>
              </a:spcBef>
              <a:buSzPct val="76000"/>
              <a:buFont typeface="Arial" charset="0"/>
              <a:buChar char="•"/>
            </a:pPr>
            <a:r>
              <a:rPr lang="fr-FR" altLang="fr-FR" sz="2800" dirty="0">
                <a:solidFill>
                  <a:schemeClr val="accent1"/>
                </a:solidFill>
              </a:rPr>
              <a:t>Voir site du Conseil interprofessionnel du Québec: </a:t>
            </a:r>
            <a:r>
              <a:rPr lang="fr-FR" altLang="fr-FR" sz="2800" dirty="0">
                <a:solidFill>
                  <a:schemeClr val="accent1"/>
                </a:solidFill>
                <a:hlinkClick r:id="rId4"/>
              </a:rPr>
              <a:t>http://professions-quebec.org/</a:t>
            </a:r>
            <a:endParaRPr lang="fr-FR" altLang="fr-FR" sz="2800" dirty="0">
              <a:solidFill>
                <a:schemeClr val="accent1"/>
              </a:solidFill>
            </a:endParaRPr>
          </a:p>
          <a:p>
            <a:pPr marL="1270000" indent="-1270000">
              <a:lnSpc>
                <a:spcPct val="110000"/>
              </a:lnSpc>
              <a:spcBef>
                <a:spcPts val="1000"/>
              </a:spcBef>
              <a:buClr>
                <a:srgbClr val="7FD13B"/>
              </a:buClr>
              <a:buSzPct val="76000"/>
              <a:buFont typeface="Wingdings" charset="2"/>
              <a:buChar char="•"/>
            </a:pPr>
            <a:endParaRPr lang="fr-FR" altLang="fr-FR" sz="2800" dirty="0">
              <a:solidFill>
                <a:srgbClr val="000000"/>
              </a:solidFill>
            </a:endParaRPr>
          </a:p>
          <a:p>
            <a:pPr marL="1030288" indent="-1030288" algn="l" eaLnBrk="1" hangingPunct="1">
              <a:spcBef>
                <a:spcPts val="600"/>
              </a:spcBef>
              <a:buClr>
                <a:srgbClr val="7FD13B"/>
              </a:buClr>
              <a:buSzPct val="76000"/>
              <a:buFont typeface="Wingdings 3" charset="2"/>
              <a:buChar char="•"/>
            </a:pPr>
            <a:endParaRPr lang="fr-FR" altLang="fr-FR" sz="2800" dirty="0">
              <a:solidFill>
                <a:srgbClr val="000000"/>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12</a:t>
            </a:fld>
            <a:endParaRPr lang="fr-CA"/>
          </a:p>
        </p:txBody>
      </p:sp>
      <p:pic>
        <p:nvPicPr>
          <p:cNvPr id="6" name="Picture 2" descr="LOGO_OPQ_Couleur_Medium"/>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p:cNvSpPr>
          <p:nvPr>
            <p:ph type="title"/>
          </p:nvPr>
        </p:nvSpPr>
        <p:spPr bwMode="auto">
          <a:xfrm>
            <a:off x="475488" y="-1323"/>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Un peu d’histoire</a:t>
            </a:r>
          </a:p>
        </p:txBody>
      </p:sp>
      <p:sp>
        <p:nvSpPr>
          <p:cNvPr id="24579" name="Rectangle 2"/>
          <p:cNvSpPr>
            <a:spLocks noGrp="1"/>
          </p:cNvSpPr>
          <p:nvPr>
            <p:ph sz="quarter" idx="1"/>
          </p:nvPr>
        </p:nvSpPr>
        <p:spPr bwMode="auto">
          <a:xfrm>
            <a:off x="457200" y="1484783"/>
            <a:ext cx="8229600" cy="46715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1030288" indent="-1030288" algn="l" eaLnBrk="1" hangingPunct="1">
              <a:spcBef>
                <a:spcPts val="600"/>
              </a:spcBef>
              <a:buClr>
                <a:srgbClr val="7FD13B"/>
              </a:buClr>
              <a:buSzPct val="76000"/>
              <a:buFont typeface="Wingdings 3" charset="2"/>
              <a:buChar char="•"/>
            </a:pPr>
            <a:endParaRPr lang="fr-FR" altLang="fr-FR" sz="2800" dirty="0">
              <a:solidFill>
                <a:srgbClr val="000000"/>
              </a:solidFill>
            </a:endParaRPr>
          </a:p>
          <a:p>
            <a:pPr marL="0" indent="0" algn="l" eaLnBrk="1" hangingPunct="1">
              <a:spcBef>
                <a:spcPts val="600"/>
              </a:spcBef>
              <a:buSzPct val="76000"/>
              <a:buNone/>
            </a:pPr>
            <a:r>
              <a:rPr lang="fr-FR" altLang="fr-FR" sz="2800" dirty="0">
                <a:solidFill>
                  <a:schemeClr val="accent1"/>
                </a:solidFill>
              </a:rPr>
              <a:t>À la suite des recommandations de la Commission Castonguay-</a:t>
            </a:r>
            <a:r>
              <a:rPr lang="fr-FR" altLang="fr-FR" sz="2800" dirty="0" err="1">
                <a:solidFill>
                  <a:schemeClr val="accent1"/>
                </a:solidFill>
              </a:rPr>
              <a:t>Nepveu</a:t>
            </a:r>
            <a:r>
              <a:rPr lang="fr-FR" altLang="fr-FR" sz="2800" dirty="0">
                <a:solidFill>
                  <a:schemeClr val="accent1"/>
                </a:solidFill>
              </a:rPr>
              <a:t>, l'Assemblée nationale du Québec adopta en 1973 le </a:t>
            </a:r>
            <a:r>
              <a:rPr lang="fr-FR" altLang="fr-FR" sz="2800" i="1" dirty="0">
                <a:solidFill>
                  <a:schemeClr val="accent1"/>
                </a:solidFill>
              </a:rPr>
              <a:t>Code des professions</a:t>
            </a:r>
            <a:r>
              <a:rPr lang="fr-FR" altLang="fr-FR" sz="2800" dirty="0">
                <a:solidFill>
                  <a:schemeClr val="accent1"/>
                </a:solidFill>
              </a:rPr>
              <a:t>, en même temps qu'il adoptait ou modifiait 21 lois professionnelles.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13</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148450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p:cNvSpPr>
          <p:nvPr>
            <p:ph type="title"/>
          </p:nvPr>
        </p:nvSpPr>
        <p:spPr bwMode="auto">
          <a:xfrm>
            <a:off x="457200" y="3577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dirty="0">
                <a:solidFill>
                  <a:schemeClr val="accent1"/>
                </a:solidFill>
              </a:rPr>
              <a:t>Contexte légal et système professionnel</a:t>
            </a:r>
          </a:p>
        </p:txBody>
      </p:sp>
      <p:sp>
        <p:nvSpPr>
          <p:cNvPr id="18435" name="Rectangle 2"/>
          <p:cNvSpPr>
            <a:spLocks noGrp="1"/>
          </p:cNvSpPr>
          <p:nvPr>
            <p:ph sz="quarter" idx="1"/>
          </p:nvPr>
        </p:nvSpPr>
        <p:spPr bwMode="auto">
          <a:xfrm>
            <a:off x="457200" y="1628800"/>
            <a:ext cx="8229600" cy="45275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fontScale="92500" lnSpcReduction="20000"/>
          </a:bodyPr>
          <a:lstStyle/>
          <a:p>
            <a:pPr>
              <a:lnSpc>
                <a:spcPct val="110000"/>
              </a:lnSpc>
              <a:spcBef>
                <a:spcPts val="1000"/>
              </a:spcBef>
              <a:buClrTx/>
              <a:buSzPct val="76000"/>
            </a:pPr>
            <a:r>
              <a:rPr lang="fr-FR" altLang="fr-FR" sz="3100" dirty="0">
                <a:solidFill>
                  <a:schemeClr val="accent1"/>
                </a:solidFill>
              </a:rPr>
              <a:t>Système professionnel québécois, unique au monde</a:t>
            </a:r>
          </a:p>
          <a:p>
            <a:pPr>
              <a:lnSpc>
                <a:spcPct val="110000"/>
              </a:lnSpc>
              <a:spcBef>
                <a:spcPts val="1000"/>
              </a:spcBef>
              <a:buClrTx/>
              <a:buSzPct val="76000"/>
            </a:pPr>
            <a:r>
              <a:rPr lang="fr-FR" altLang="fr-FR" sz="3100" i="1" dirty="0">
                <a:solidFill>
                  <a:schemeClr val="accent1"/>
                </a:solidFill>
              </a:rPr>
              <a:t>Code des professions</a:t>
            </a:r>
          </a:p>
          <a:p>
            <a:pPr>
              <a:lnSpc>
                <a:spcPct val="110000"/>
              </a:lnSpc>
              <a:spcBef>
                <a:spcPts val="1000"/>
              </a:spcBef>
              <a:buClrTx/>
              <a:buSzPct val="76000"/>
            </a:pPr>
            <a:r>
              <a:rPr lang="fr-FR" altLang="fr-FR" sz="3100" dirty="0">
                <a:solidFill>
                  <a:schemeClr val="accent1"/>
                </a:solidFill>
              </a:rPr>
              <a:t>Protection du public en:</a:t>
            </a:r>
          </a:p>
          <a:p>
            <a:pPr marL="796925" lvl="1" indent="-457200">
              <a:lnSpc>
                <a:spcPct val="110000"/>
              </a:lnSpc>
              <a:spcBef>
                <a:spcPts val="500"/>
              </a:spcBef>
              <a:buClrTx/>
              <a:buSzPct val="76000"/>
            </a:pPr>
            <a:r>
              <a:rPr lang="fr-FR" altLang="fr-FR" sz="2700" dirty="0">
                <a:solidFill>
                  <a:schemeClr val="accent1"/>
                </a:solidFill>
              </a:rPr>
              <a:t>Établissant la formation initiale requise</a:t>
            </a:r>
          </a:p>
          <a:p>
            <a:pPr marL="796925" lvl="1" indent="-457200">
              <a:lnSpc>
                <a:spcPct val="110000"/>
              </a:lnSpc>
              <a:spcBef>
                <a:spcPts val="500"/>
              </a:spcBef>
              <a:buClrTx/>
              <a:buSzPct val="76000"/>
            </a:pPr>
            <a:r>
              <a:rPr lang="fr-FR" altLang="fr-FR" sz="2700" dirty="0">
                <a:solidFill>
                  <a:schemeClr val="accent1"/>
                </a:solidFill>
              </a:rPr>
              <a:t>S’assurant de la compétence (inspection et formation continue)‏</a:t>
            </a:r>
          </a:p>
          <a:p>
            <a:pPr marL="796925" lvl="1" indent="-457200">
              <a:lnSpc>
                <a:spcPct val="110000"/>
              </a:lnSpc>
              <a:spcBef>
                <a:spcPts val="500"/>
              </a:spcBef>
              <a:buClrTx/>
              <a:buSzPct val="76000"/>
            </a:pPr>
            <a:r>
              <a:rPr lang="fr-FR" altLang="fr-FR" sz="2700" dirty="0">
                <a:solidFill>
                  <a:schemeClr val="accent1"/>
                </a:solidFill>
              </a:rPr>
              <a:t>Surveillant la conduite professionnelle (réception des signalements)‏</a:t>
            </a:r>
          </a:p>
          <a:p>
            <a:pPr marL="796925" lvl="1" indent="-457200">
              <a:lnSpc>
                <a:spcPct val="110000"/>
              </a:lnSpc>
              <a:spcBef>
                <a:spcPts val="500"/>
              </a:spcBef>
              <a:buClrTx/>
              <a:buSzPct val="76000"/>
            </a:pPr>
            <a:r>
              <a:rPr lang="fr-FR" altLang="fr-FR" sz="2700" dirty="0">
                <a:solidFill>
                  <a:schemeClr val="accent1"/>
                </a:solidFill>
              </a:rPr>
              <a:t>Empêchant l’exercice illégal d’activités professionnelles réservées</a:t>
            </a:r>
          </a:p>
          <a:p>
            <a:pPr marL="796925" lvl="1" indent="-457200">
              <a:lnSpc>
                <a:spcPct val="110000"/>
              </a:lnSpc>
              <a:spcBef>
                <a:spcPts val="500"/>
              </a:spcBef>
              <a:buClrTx/>
              <a:buSzPct val="76000"/>
            </a:pPr>
            <a:endParaRPr lang="fr-FR" altLang="fr-FR" sz="2700" dirty="0">
              <a:solidFill>
                <a:schemeClr val="accent1"/>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14</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p:cNvSpPr>
          <p:nvPr>
            <p:ph type="title"/>
          </p:nvPr>
        </p:nvSpPr>
        <p:spPr bwMode="auto">
          <a:xfrm>
            <a:off x="475488"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normAutofit/>
          </a:bodyPr>
          <a:lstStyle/>
          <a:p>
            <a:pPr defTabSz="914400" eaLnBrk="1" hangingPunct="1"/>
            <a:r>
              <a:rPr lang="fr-FR" altLang="fr-FR" sz="3200" b="1" dirty="0">
                <a:solidFill>
                  <a:schemeClr val="accent1"/>
                </a:solidFill>
              </a:rPr>
              <a:t>L’organisation professionnelle au Québec</a:t>
            </a:r>
          </a:p>
        </p:txBody>
      </p:sp>
      <p:sp>
        <p:nvSpPr>
          <p:cNvPr id="25603" name="Rectangle 2"/>
          <p:cNvSpPr>
            <a:spLocks noGrp="1"/>
          </p:cNvSpPr>
          <p:nvPr>
            <p:ph sz="quarter" idx="1"/>
          </p:nvPr>
        </p:nvSpPr>
        <p:spPr bwMode="auto">
          <a:xfrm>
            <a:off x="457200" y="1556791"/>
            <a:ext cx="8229600" cy="4599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842963" lvl="1" indent="-842963" algn="l" eaLnBrk="1" hangingPunct="1">
              <a:spcBef>
                <a:spcPts val="600"/>
              </a:spcBef>
              <a:buClr>
                <a:srgbClr val="7FD13B"/>
              </a:buClr>
              <a:buSzPct val="76000"/>
              <a:buFont typeface="Wingdings 3" charset="2"/>
              <a:buChar char="•"/>
            </a:pPr>
            <a:endParaRPr lang="fr-FR" altLang="fr-FR" sz="2800" dirty="0">
              <a:solidFill>
                <a:srgbClr val="4E5B6F"/>
              </a:solidFill>
            </a:endParaRPr>
          </a:p>
          <a:p>
            <a:pPr marL="0" lvl="1" indent="0" algn="l" eaLnBrk="1" hangingPunct="1">
              <a:spcBef>
                <a:spcPts val="600"/>
              </a:spcBef>
              <a:buClrTx/>
              <a:buSzPct val="76000"/>
              <a:buNone/>
            </a:pPr>
            <a:r>
              <a:rPr lang="fr-FR" altLang="fr-FR" sz="2800" dirty="0">
                <a:solidFill>
                  <a:schemeClr val="accent1"/>
                </a:solidFill>
              </a:rPr>
              <a:t>En vertu du Code, l'État constitue notamment des ordres professionnels et leur confie le mandat de </a:t>
            </a:r>
            <a:r>
              <a:rPr lang="fr-FR" altLang="fr-FR" sz="2800" b="1" dirty="0">
                <a:solidFill>
                  <a:schemeClr val="accent1"/>
                </a:solidFill>
              </a:rPr>
              <a:t>protéger le public </a:t>
            </a:r>
            <a:r>
              <a:rPr lang="fr-FR" altLang="fr-FR" sz="2800" dirty="0">
                <a:solidFill>
                  <a:schemeClr val="accent1"/>
                </a:solidFill>
              </a:rPr>
              <a:t>à l'égard de certaines activités qui comportent des risques de préjudice à l'intégrité physique, psychologique et patrimoniale. Pour ce faire, les ordres réglementent et surveillent la pratique des activités professionnelles.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15</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1960" y="6404200"/>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Grp="1"/>
          </p:cNvSpPr>
          <p:nvPr>
            <p:ph type="title"/>
          </p:nvPr>
        </p:nvSpPr>
        <p:spPr bwMode="auto">
          <a:xfrm>
            <a:off x="475488" y="-1323"/>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normAutofit/>
          </a:bodyPr>
          <a:lstStyle/>
          <a:p>
            <a:pPr defTabSz="914400" eaLnBrk="1" hangingPunct="1"/>
            <a:r>
              <a:rPr lang="fr-FR" altLang="fr-FR" sz="3200" b="1" dirty="0">
                <a:solidFill>
                  <a:schemeClr val="accent1"/>
                </a:solidFill>
              </a:rPr>
              <a:t>L’organisation professionnelle au Québec</a:t>
            </a:r>
          </a:p>
        </p:txBody>
      </p:sp>
      <p:sp>
        <p:nvSpPr>
          <p:cNvPr id="26627" name="Rectangle 2"/>
          <p:cNvSpPr>
            <a:spLocks noGrp="1"/>
          </p:cNvSpPr>
          <p:nvPr>
            <p:ph sz="quarter" idx="1"/>
          </p:nvPr>
        </p:nvSpPr>
        <p:spPr bwMode="auto">
          <a:xfrm>
            <a:off x="457200" y="1412775"/>
            <a:ext cx="8229600" cy="47435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1030288" indent="-1030288" algn="l" eaLnBrk="1" hangingPunct="1">
              <a:spcBef>
                <a:spcPts val="600"/>
              </a:spcBef>
              <a:buClr>
                <a:srgbClr val="7FD13B"/>
              </a:buClr>
              <a:buSzPct val="76000"/>
              <a:buFont typeface="Wingdings 3" charset="2"/>
              <a:buChar char="•"/>
            </a:pPr>
            <a:endParaRPr lang="fr-FR" altLang="fr-FR" sz="2800" dirty="0">
              <a:solidFill>
                <a:srgbClr val="000000"/>
              </a:solidFill>
            </a:endParaRPr>
          </a:p>
          <a:p>
            <a:pPr marL="0" indent="0" algn="l" eaLnBrk="1" hangingPunct="1">
              <a:spcBef>
                <a:spcPts val="600"/>
              </a:spcBef>
              <a:buClrTx/>
              <a:buSzPct val="76000"/>
              <a:buNone/>
            </a:pPr>
            <a:r>
              <a:rPr lang="fr-FR" altLang="fr-FR" sz="2800" dirty="0">
                <a:solidFill>
                  <a:schemeClr val="accent1"/>
                </a:solidFill>
              </a:rPr>
              <a:t>La philosophie sous-jacente du </a:t>
            </a:r>
            <a:r>
              <a:rPr lang="fr-FR" altLang="fr-FR" sz="2800" i="1" dirty="0">
                <a:solidFill>
                  <a:schemeClr val="accent1"/>
                </a:solidFill>
              </a:rPr>
              <a:t>Code des professions</a:t>
            </a:r>
            <a:r>
              <a:rPr lang="fr-FR" altLang="fr-FR" sz="2800" dirty="0">
                <a:solidFill>
                  <a:schemeClr val="accent1"/>
                </a:solidFill>
              </a:rPr>
              <a:t> est de voir à un équilibre des pouvoirs qui permet à l’État de </a:t>
            </a:r>
            <a:r>
              <a:rPr lang="fr-FR" altLang="fr-FR" sz="2800" b="1" dirty="0">
                <a:solidFill>
                  <a:schemeClr val="accent1"/>
                </a:solidFill>
              </a:rPr>
              <a:t>mobiliser l’expertise des professionnels dans leur domaine de pratique </a:t>
            </a:r>
            <a:r>
              <a:rPr lang="fr-FR" altLang="fr-FR" sz="2800" dirty="0">
                <a:solidFill>
                  <a:schemeClr val="accent1"/>
                </a:solidFill>
              </a:rPr>
              <a:t>et de prendre raisonnablement appui sur celle-ci pour générer et assurer le respect de normes visant une pratique professionnelle adéquate.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16</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p:cNvSpPr>
          <p:nvPr>
            <p:ph type="title"/>
          </p:nvPr>
        </p:nvSpPr>
        <p:spPr bwMode="auto">
          <a:xfrm>
            <a:off x="457200" y="15240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FAA26D3D-D897-4be2-8F04-BA451C77F1D7}">
              <ma14:placeholderFlag xmlns="" xmlns:ma14="http://schemas.microsoft.com/office/mac/drawingml/2011/main" val="1"/>
            </a:ext>
          </a:extLst>
        </p:spPr>
        <p:txBody>
          <a:bodyPr vert="horz" wrap="square" lIns="50800" tIns="50800" rIns="50800" bIns="50800" numCol="1" anchor="b" anchorCtr="0" compatLnSpc="1">
            <a:prstTxWarp prst="textNoShape">
              <a:avLst/>
            </a:prstTxWarp>
          </a:bodyPr>
          <a:lstStyle/>
          <a:p>
            <a:r>
              <a:rPr lang="fr-FR" altLang="fr-FR" sz="3200" b="1" dirty="0">
                <a:solidFill>
                  <a:schemeClr val="accent1"/>
                </a:solidFill>
              </a:rPr>
              <a:t>L’organisation professionnelle au Québec</a:t>
            </a:r>
            <a:endParaRPr lang="fr-FR" altLang="fr-FR" sz="3200" dirty="0">
              <a:solidFill>
                <a:srgbClr val="535353"/>
              </a:solidFill>
            </a:endParaRPr>
          </a:p>
        </p:txBody>
      </p:sp>
      <p:sp>
        <p:nvSpPr>
          <p:cNvPr id="30723" name="Rectangle 2"/>
          <p:cNvSpPr>
            <a:spLocks noGrp="1"/>
          </p:cNvSpPr>
          <p:nvPr>
            <p:ph sz="quarter" idx="1"/>
          </p:nvPr>
        </p:nvSpPr>
        <p:spPr bwMode="auto">
          <a:xfrm>
            <a:off x="457200" y="1556791"/>
            <a:ext cx="8229600" cy="4599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1030288" indent="-1030288" algn="l" eaLnBrk="1" hangingPunct="1">
              <a:spcBef>
                <a:spcPts val="600"/>
              </a:spcBef>
              <a:buClr>
                <a:srgbClr val="7FD13B"/>
              </a:buClr>
              <a:buSzPct val="76000"/>
              <a:buFont typeface="Wingdings 3" charset="2"/>
              <a:buChar char="•"/>
            </a:pPr>
            <a:endParaRPr lang="fr-FR" altLang="fr-FR" sz="2800" dirty="0">
              <a:solidFill>
                <a:srgbClr val="000000"/>
              </a:solidFill>
            </a:endParaRPr>
          </a:p>
          <a:p>
            <a:pPr marL="0" indent="0" algn="l" eaLnBrk="1" hangingPunct="1">
              <a:spcBef>
                <a:spcPts val="600"/>
              </a:spcBef>
              <a:buClrTx/>
              <a:buSzPct val="76000"/>
              <a:buNone/>
            </a:pPr>
            <a:r>
              <a:rPr lang="fr-FR" altLang="fr-FR" sz="2800" dirty="0">
                <a:solidFill>
                  <a:schemeClr val="accent1"/>
                </a:solidFill>
              </a:rPr>
              <a:t>Cinquante-quatre (5</a:t>
            </a:r>
            <a:r>
              <a:rPr lang="fr-CA" altLang="fr-FR" sz="2800" dirty="0">
                <a:solidFill>
                  <a:schemeClr val="accent1"/>
                </a:solidFill>
              </a:rPr>
              <a:t>4</a:t>
            </a:r>
            <a:r>
              <a:rPr lang="fr-FR" altLang="fr-FR" sz="2800" dirty="0">
                <a:solidFill>
                  <a:schemeClr val="accent1"/>
                </a:solidFill>
              </a:rPr>
              <a:t>) professions sont présentement régies par le </a:t>
            </a:r>
            <a:r>
              <a:rPr lang="fr-FR" altLang="fr-FR" sz="2800" i="1" dirty="0">
                <a:solidFill>
                  <a:schemeClr val="accent1"/>
                </a:solidFill>
              </a:rPr>
              <a:t>Code des professions </a:t>
            </a:r>
            <a:r>
              <a:rPr lang="fr-FR" altLang="fr-FR" sz="2800" dirty="0">
                <a:solidFill>
                  <a:schemeClr val="accent1"/>
                </a:solidFill>
              </a:rPr>
              <a:t>et surveillées par 4</a:t>
            </a:r>
            <a:r>
              <a:rPr lang="fr-CA" altLang="fr-FR" sz="2800" dirty="0">
                <a:solidFill>
                  <a:schemeClr val="accent1"/>
                </a:solidFill>
              </a:rPr>
              <a:t>6</a:t>
            </a:r>
            <a:r>
              <a:rPr lang="fr-FR" altLang="fr-FR" sz="2800" dirty="0">
                <a:solidFill>
                  <a:schemeClr val="accent1"/>
                </a:solidFill>
              </a:rPr>
              <a:t> ordres professionnels. L'encadrement de ces professions présente des similitudes mais aussi des différences.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17</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p:cNvSpPr>
          <p:nvPr>
            <p:ph type="title"/>
          </p:nvPr>
        </p:nvSpPr>
        <p:spPr bwMode="auto">
          <a:xfrm>
            <a:off x="466725"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Rôle et mandat de l'Ordre</a:t>
            </a:r>
          </a:p>
        </p:txBody>
      </p:sp>
      <p:sp>
        <p:nvSpPr>
          <p:cNvPr id="32770" name="Rectangle 1"/>
          <p:cNvSpPr>
            <a:spLocks noGrp="1"/>
          </p:cNvSpPr>
          <p:nvPr>
            <p:ph sz="quarter" idx="1"/>
          </p:nvPr>
        </p:nvSpPr>
        <p:spPr bwMode="auto">
          <a:xfrm>
            <a:off x="466725" y="835025"/>
            <a:ext cx="8218488" cy="5321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0" tIns="0" rIns="0" bIns="0" numCol="1" anchor="ctr" anchorCtr="0" compatLnSpc="1">
            <a:prstTxWarp prst="textNoShape">
              <a:avLst/>
            </a:prstTxWarp>
            <a:normAutofit/>
          </a:bodyPr>
          <a:lstStyle/>
          <a:p>
            <a:pPr>
              <a:spcBef>
                <a:spcPts val="600"/>
              </a:spcBef>
              <a:buClrTx/>
              <a:buSzPct val="76000"/>
            </a:pPr>
            <a:r>
              <a:rPr lang="fr-FR" altLang="fr-FR" sz="2800" dirty="0">
                <a:solidFill>
                  <a:schemeClr val="accent1"/>
                </a:solidFill>
              </a:rPr>
              <a:t>Chaque ordre a pour mission d'assurer </a:t>
            </a:r>
            <a:r>
              <a:rPr lang="fr-FR" altLang="fr-FR" sz="2800" b="1" dirty="0">
                <a:solidFill>
                  <a:schemeClr val="accent1"/>
                </a:solidFill>
              </a:rPr>
              <a:t>la protection du public</a:t>
            </a:r>
          </a:p>
          <a:p>
            <a:pPr>
              <a:spcBef>
                <a:spcPts val="600"/>
              </a:spcBef>
              <a:buClrTx/>
              <a:buSzPct val="76000"/>
            </a:pPr>
            <a:r>
              <a:rPr lang="fr-FR" altLang="fr-FR" sz="2800" dirty="0">
                <a:solidFill>
                  <a:schemeClr val="accent1"/>
                </a:solidFill>
              </a:rPr>
              <a:t>À cette fin, il doit notamment contrôler l'exercice de la profession par ses membres </a:t>
            </a:r>
          </a:p>
          <a:p>
            <a:pPr>
              <a:spcBef>
                <a:spcPts val="600"/>
              </a:spcBef>
              <a:buClrTx/>
              <a:buSzPct val="76000"/>
            </a:pPr>
            <a:r>
              <a:rPr lang="fr-FR" altLang="fr-FR" sz="2800" dirty="0">
                <a:solidFill>
                  <a:schemeClr val="accent1"/>
                </a:solidFill>
              </a:rPr>
              <a:t>Aussi, ils sont des lieux de professionnalisation pour les membres et un lieu d'expertise dans leur domaine au bénéfice de la société</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18</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p:cNvSpPr>
          <p:nvPr>
            <p:ph type="title"/>
          </p:nvPr>
        </p:nvSpPr>
        <p:spPr bwMode="auto">
          <a:xfrm>
            <a:off x="457200"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Réserves</a:t>
            </a:r>
          </a:p>
        </p:txBody>
      </p:sp>
      <p:sp>
        <p:nvSpPr>
          <p:cNvPr id="33795" name="Rectangle 2"/>
          <p:cNvSpPr>
            <a:spLocks noGrp="1"/>
          </p:cNvSpPr>
          <p:nvPr>
            <p:ph sz="quarter" idx="1"/>
          </p:nvPr>
        </p:nvSpPr>
        <p:spPr bwMode="auto">
          <a:xfrm>
            <a:off x="457200" y="1484783"/>
            <a:ext cx="8229600" cy="46715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buClrTx/>
              <a:buSzPct val="76000"/>
              <a:buFont typeface="Arial" charset="0"/>
              <a:buChar char="•"/>
            </a:pPr>
            <a:endParaRPr lang="fr-FR" altLang="fr-FR" sz="3200" dirty="0">
              <a:solidFill>
                <a:schemeClr val="accent1"/>
              </a:solidFill>
            </a:endParaRPr>
          </a:p>
          <a:p>
            <a:pPr marL="0" indent="0" algn="l" eaLnBrk="1" hangingPunct="1">
              <a:lnSpc>
                <a:spcPct val="110000"/>
              </a:lnSpc>
              <a:spcBef>
                <a:spcPts val="1000"/>
              </a:spcBef>
              <a:buClrTx/>
              <a:buSzPct val="76000"/>
              <a:buNone/>
            </a:pPr>
            <a:r>
              <a:rPr lang="fr-FR" altLang="fr-FR" sz="3600" dirty="0">
                <a:solidFill>
                  <a:schemeClr val="accent1"/>
                </a:solidFill>
              </a:rPr>
              <a:t>Deux types de professions :</a:t>
            </a:r>
          </a:p>
          <a:p>
            <a:pPr marL="0" indent="0" algn="l" eaLnBrk="1" hangingPunct="1">
              <a:lnSpc>
                <a:spcPct val="110000"/>
              </a:lnSpc>
              <a:spcBef>
                <a:spcPts val="1000"/>
              </a:spcBef>
              <a:buClrTx/>
              <a:buSzPct val="76000"/>
              <a:buNone/>
            </a:pPr>
            <a:endParaRPr lang="fr-FR" altLang="fr-FR" sz="1200" dirty="0">
              <a:solidFill>
                <a:schemeClr val="accent1"/>
              </a:solidFill>
            </a:endParaRPr>
          </a:p>
          <a:p>
            <a:pPr marL="889000" lvl="1" indent="-457200" algn="l" eaLnBrk="1" hangingPunct="1">
              <a:lnSpc>
                <a:spcPct val="110000"/>
              </a:lnSpc>
              <a:spcBef>
                <a:spcPts val="500"/>
              </a:spcBef>
              <a:buClrTx/>
              <a:buSzPct val="76000"/>
              <a:buFont typeface="Arial" charset="0"/>
              <a:buChar char="•"/>
            </a:pPr>
            <a:r>
              <a:rPr lang="fr-FR" altLang="fr-FR" sz="3200" dirty="0">
                <a:solidFill>
                  <a:schemeClr val="accent1"/>
                </a:solidFill>
              </a:rPr>
              <a:t>À exercice exclusif</a:t>
            </a:r>
          </a:p>
          <a:p>
            <a:pPr marL="889000" lvl="1" indent="-457200" algn="l" eaLnBrk="1" hangingPunct="1">
              <a:lnSpc>
                <a:spcPct val="110000"/>
              </a:lnSpc>
              <a:spcBef>
                <a:spcPts val="500"/>
              </a:spcBef>
              <a:buClrTx/>
              <a:buSzPct val="76000"/>
              <a:buFont typeface="Arial" charset="0"/>
              <a:buChar char="•"/>
            </a:pPr>
            <a:r>
              <a:rPr lang="fr-FR" altLang="fr-FR" sz="3200" dirty="0">
                <a:solidFill>
                  <a:schemeClr val="accent1"/>
                </a:solidFill>
              </a:rPr>
              <a:t>À titre réservé</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19</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idx="1"/>
          </p:nvPr>
        </p:nvSpPr>
        <p:spPr/>
        <p:txBody>
          <a:bodyPr>
            <a:normAutofit/>
          </a:bodyPr>
          <a:lstStyle/>
          <a:p>
            <a:r>
              <a:rPr lang="fr-CA" sz="3600" dirty="0">
                <a:solidFill>
                  <a:schemeClr val="accent1"/>
                </a:solidFill>
              </a:rPr>
              <a:t>Présentations et travaux</a:t>
            </a:r>
          </a:p>
        </p:txBody>
      </p:sp>
      <p:sp>
        <p:nvSpPr>
          <p:cNvPr id="3" name="Espace réservé du pied de page 2"/>
          <p:cNvSpPr>
            <a:spLocks noGrp="1"/>
          </p:cNvSpPr>
          <p:nvPr>
            <p:ph type="ftr" sz="quarter" idx="11"/>
          </p:nvPr>
        </p:nvSpPr>
        <p:spPr/>
        <p:txBody>
          <a:bodyPr/>
          <a:lstStyle/>
          <a:p>
            <a:r>
              <a:rPr lang="fr-CA" dirty="0"/>
              <a:t>© 2019 Tous droits réservés    </a:t>
            </a:r>
          </a:p>
          <a:p>
            <a:endParaRPr lang="fr-CA" dirty="0"/>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2</a:t>
            </a:fld>
            <a:endParaRPr lang="fr-CA" dirty="0"/>
          </a:p>
        </p:txBody>
      </p:sp>
      <p:sp>
        <p:nvSpPr>
          <p:cNvPr id="6" name="Titre 5"/>
          <p:cNvSpPr>
            <a:spLocks noGrp="1"/>
          </p:cNvSpPr>
          <p:nvPr>
            <p:ph type="title"/>
          </p:nvPr>
        </p:nvSpPr>
        <p:spPr/>
        <p:txBody>
          <a:bodyPr/>
          <a:lstStyle/>
          <a:p>
            <a:endParaRPr lang="fr-CA" dirty="0"/>
          </a:p>
        </p:txBody>
      </p:sp>
      <p:pic>
        <p:nvPicPr>
          <p:cNvPr id="8"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4344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Grp="1"/>
          </p:cNvSpPr>
          <p:nvPr>
            <p:ph type="title"/>
          </p:nvPr>
        </p:nvSpPr>
        <p:spPr bwMode="auto">
          <a:xfrm>
            <a:off x="475488" y="25983"/>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Les psychologues</a:t>
            </a:r>
          </a:p>
        </p:txBody>
      </p:sp>
      <p:sp>
        <p:nvSpPr>
          <p:cNvPr id="34819" name="Rectangle 2"/>
          <p:cNvSpPr>
            <a:spLocks noGrp="1"/>
          </p:cNvSpPr>
          <p:nvPr>
            <p:ph sz="quarter" idx="1"/>
          </p:nvPr>
        </p:nvSpPr>
        <p:spPr bwMode="auto">
          <a:xfrm>
            <a:off x="457200" y="1556791"/>
            <a:ext cx="8229600" cy="4599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lnSpc>
                <a:spcPct val="110000"/>
              </a:lnSpc>
              <a:spcBef>
                <a:spcPts val="1000"/>
              </a:spcBef>
              <a:buClrTx/>
              <a:buSzPct val="76000"/>
              <a:buNone/>
            </a:pPr>
            <a:endParaRPr lang="fr-FR" altLang="fr-FR" sz="3600" dirty="0">
              <a:solidFill>
                <a:schemeClr val="accent1"/>
              </a:solidFill>
            </a:endParaRPr>
          </a:p>
          <a:p>
            <a:pPr algn="l" eaLnBrk="1" hangingPunct="1">
              <a:lnSpc>
                <a:spcPct val="110000"/>
              </a:lnSpc>
              <a:spcBef>
                <a:spcPts val="1000"/>
              </a:spcBef>
              <a:buClrTx/>
              <a:buSzPct val="76000"/>
              <a:buFont typeface="Arial" charset="0"/>
              <a:buChar char="•"/>
            </a:pPr>
            <a:r>
              <a:rPr lang="fr-FR" altLang="fr-FR" sz="3600" dirty="0">
                <a:solidFill>
                  <a:schemeClr val="accent1"/>
                </a:solidFill>
              </a:rPr>
              <a:t>Titre réservé</a:t>
            </a:r>
          </a:p>
          <a:p>
            <a:pPr algn="l" eaLnBrk="1" hangingPunct="1">
              <a:lnSpc>
                <a:spcPct val="110000"/>
              </a:lnSpc>
              <a:spcBef>
                <a:spcPts val="1000"/>
              </a:spcBef>
              <a:buClrTx/>
              <a:buSzPct val="76000"/>
              <a:buFont typeface="Arial" charset="0"/>
              <a:buChar char="•"/>
            </a:pPr>
            <a:r>
              <a:rPr lang="fr-FR" altLang="fr-FR" sz="3600" dirty="0">
                <a:solidFill>
                  <a:schemeClr val="accent1"/>
                </a:solidFill>
              </a:rPr>
              <a:t>Activités réservées en partage, dont la psychothérapie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20</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6371" y="6404200"/>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p:cNvSpPr>
          <p:nvPr>
            <p:ph type="title"/>
          </p:nvPr>
        </p:nvSpPr>
        <p:spPr bwMode="auto">
          <a:xfrm>
            <a:off x="475488"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dirty="0">
                <a:solidFill>
                  <a:schemeClr val="accent1"/>
                </a:solidFill>
              </a:rPr>
              <a:t>Psychothérapie</a:t>
            </a:r>
          </a:p>
        </p:txBody>
      </p:sp>
      <p:sp>
        <p:nvSpPr>
          <p:cNvPr id="37890" name="Rectangle 1"/>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marL="1258888" indent="-1258888" algn="l" eaLnBrk="1" hangingPunct="1">
              <a:spcBef>
                <a:spcPts val="600"/>
              </a:spcBef>
              <a:buClr>
                <a:srgbClr val="7FD13B"/>
              </a:buClr>
              <a:buSzPct val="76000"/>
              <a:buFont typeface="Wingdings 3" charset="2"/>
              <a:buChar char="•"/>
            </a:pPr>
            <a:endParaRPr lang="fr-FR" altLang="fr-FR" sz="2600" dirty="0">
              <a:solidFill>
                <a:srgbClr val="000000"/>
              </a:solidFill>
            </a:endParaRPr>
          </a:p>
          <a:p>
            <a:pPr algn="l" eaLnBrk="1" hangingPunct="1">
              <a:spcBef>
                <a:spcPts val="600"/>
              </a:spcBef>
              <a:buClrTx/>
              <a:buSzPct val="76000"/>
              <a:buFont typeface="Arial" charset="0"/>
              <a:buChar char="•"/>
            </a:pPr>
            <a:endParaRPr lang="fr-FR" altLang="fr-FR" sz="3600" dirty="0">
              <a:solidFill>
                <a:schemeClr val="accent1"/>
              </a:solidFill>
            </a:endParaRPr>
          </a:p>
          <a:p>
            <a:pPr algn="l" eaLnBrk="1" hangingPunct="1">
              <a:spcBef>
                <a:spcPts val="600"/>
              </a:spcBef>
              <a:buClrTx/>
              <a:buSzPct val="76000"/>
              <a:buFont typeface="Arial" charset="0"/>
              <a:buChar char="•"/>
            </a:pPr>
            <a:r>
              <a:rPr lang="fr-FR" altLang="fr-FR" sz="3600" dirty="0">
                <a:solidFill>
                  <a:schemeClr val="accent1"/>
                </a:solidFill>
              </a:rPr>
              <a:t>Psychothérapeute: titre réservé</a:t>
            </a:r>
          </a:p>
          <a:p>
            <a:pPr algn="l" eaLnBrk="1" hangingPunct="1">
              <a:spcBef>
                <a:spcPts val="600"/>
              </a:spcBef>
              <a:buClrTx/>
              <a:buSzPct val="76000"/>
              <a:buFont typeface="Arial" charset="0"/>
              <a:buChar char="•"/>
            </a:pPr>
            <a:endParaRPr lang="fr-FR" altLang="fr-FR" sz="3600" dirty="0">
              <a:solidFill>
                <a:schemeClr val="accent1"/>
              </a:solidFill>
            </a:endParaRPr>
          </a:p>
          <a:p>
            <a:pPr algn="l" eaLnBrk="1" hangingPunct="1">
              <a:spcBef>
                <a:spcPts val="600"/>
              </a:spcBef>
              <a:buClrTx/>
              <a:buSzPct val="76000"/>
              <a:buFont typeface="Arial" charset="0"/>
              <a:buChar char="•"/>
            </a:pPr>
            <a:r>
              <a:rPr lang="fr-FR" altLang="fr-FR" sz="3600" dirty="0">
                <a:solidFill>
                  <a:schemeClr val="accent1"/>
                </a:solidFill>
              </a:rPr>
              <a:t>Psychothérapie: activité réservée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21</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i="1">
                <a:solidFill>
                  <a:schemeClr val="accent1"/>
                </a:solidFill>
              </a:rPr>
              <a:t>Code des professions</a:t>
            </a: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22</a:t>
            </a:fld>
            <a:endParaRPr lang="fr-CA"/>
          </a:p>
        </p:txBody>
      </p:sp>
      <p:sp>
        <p:nvSpPr>
          <p:cNvPr id="5" name="Espace réservé du contenu 4"/>
          <p:cNvSpPr>
            <a:spLocks noGrp="1"/>
          </p:cNvSpPr>
          <p:nvPr>
            <p:ph sz="quarter" idx="1"/>
          </p:nvPr>
        </p:nvSpPr>
        <p:spPr/>
        <p:txBody>
          <a:bodyPr>
            <a:normAutofit/>
          </a:bodyPr>
          <a:lstStyle/>
          <a:p>
            <a:pPr marL="0" indent="0">
              <a:buNone/>
            </a:pPr>
            <a:r>
              <a:rPr lang="fr-FR" sz="2400" dirty="0">
                <a:solidFill>
                  <a:schemeClr val="accent1"/>
                </a:solidFill>
              </a:rPr>
              <a:t>Art 187.1 </a:t>
            </a:r>
          </a:p>
          <a:p>
            <a:pPr marL="0" indent="0">
              <a:buNone/>
            </a:pPr>
            <a:r>
              <a:rPr lang="fr-FR" sz="2400" i="1" dirty="0">
                <a:solidFill>
                  <a:schemeClr val="accent1"/>
                </a:solidFill>
              </a:rPr>
              <a:t>À l’exception du médecin et du psychologue, </a:t>
            </a:r>
            <a:r>
              <a:rPr lang="fr-FR" sz="2400" b="1" i="1" dirty="0">
                <a:solidFill>
                  <a:schemeClr val="accent1"/>
                </a:solidFill>
                <a:effectLst>
                  <a:outerShdw blurRad="38100" dist="38100" dir="2700000" algn="tl">
                    <a:srgbClr val="C0C0C0"/>
                  </a:outerShdw>
                </a:effectLst>
              </a:rPr>
              <a:t>nul ne peut exercer la psychothérapie, ni utiliser le titre de psychothérapeute </a:t>
            </a:r>
            <a:r>
              <a:rPr lang="fr-FR" sz="2400" i="1" dirty="0">
                <a:solidFill>
                  <a:schemeClr val="accent1"/>
                </a:solidFill>
              </a:rPr>
              <a:t>ni un titre ou une abréviation pouvant laisser croire qu’il l’est, s’il n’est membre de l’Ordre professionnel des conseillers et conseillères  d’orientation et des psychoéducateurs et  psychoéducatrices du Québec, de l’Ordre professionnel des ergothérapeutes du Québec, de l’Ordre  professionnel des infirmières et infirmiers du Québec ou de l’Ordre professionnel des travailleurs sociaux du Québec et s’il n’est titulaire du permis de  psychothérapeute. </a:t>
            </a:r>
            <a:endParaRPr lang="fr-CA" sz="2400" dirty="0"/>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6371" y="6404200"/>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2774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i="1">
                <a:solidFill>
                  <a:schemeClr val="accent1"/>
                </a:solidFill>
              </a:rPr>
              <a:t>Code des professions</a:t>
            </a: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23</a:t>
            </a:fld>
            <a:endParaRPr lang="fr-CA"/>
          </a:p>
        </p:txBody>
      </p:sp>
      <p:sp>
        <p:nvSpPr>
          <p:cNvPr id="5" name="Espace réservé du contenu 4"/>
          <p:cNvSpPr>
            <a:spLocks noGrp="1"/>
          </p:cNvSpPr>
          <p:nvPr>
            <p:ph sz="quarter" idx="1"/>
          </p:nvPr>
        </p:nvSpPr>
        <p:spPr/>
        <p:txBody>
          <a:bodyPr>
            <a:normAutofit fontScale="70000" lnSpcReduction="20000"/>
          </a:bodyPr>
          <a:lstStyle/>
          <a:p>
            <a:pPr marL="0" indent="0">
              <a:spcBef>
                <a:spcPts val="600"/>
              </a:spcBef>
              <a:buNone/>
            </a:pPr>
            <a:r>
              <a:rPr lang="fr-FR" altLang="fr-FR" sz="2800" dirty="0">
                <a:solidFill>
                  <a:schemeClr val="accent1"/>
                </a:solidFill>
              </a:rPr>
              <a:t>Art. 187.1, (suite)</a:t>
            </a:r>
          </a:p>
          <a:p>
            <a:pPr marL="0" indent="0">
              <a:spcBef>
                <a:spcPts val="600"/>
              </a:spcBef>
              <a:buNone/>
            </a:pPr>
            <a:r>
              <a:rPr lang="fr-FR" altLang="fr-FR" sz="2800" i="1" dirty="0">
                <a:solidFill>
                  <a:schemeClr val="accent1"/>
                </a:solidFill>
              </a:rPr>
              <a:t>La psychothérapie est</a:t>
            </a:r>
          </a:p>
          <a:p>
            <a:pPr>
              <a:spcBef>
                <a:spcPts val="600"/>
              </a:spcBef>
            </a:pPr>
            <a:r>
              <a:rPr lang="fr-FR" altLang="fr-FR" sz="2800" i="1" dirty="0">
                <a:solidFill>
                  <a:schemeClr val="accent1"/>
                </a:solidFill>
              </a:rPr>
              <a:t>un traitement psychologique</a:t>
            </a:r>
          </a:p>
          <a:p>
            <a:pPr>
              <a:spcBef>
                <a:spcPts val="600"/>
              </a:spcBef>
            </a:pPr>
            <a:r>
              <a:rPr lang="fr-FR" altLang="fr-FR" sz="2800" i="1" dirty="0">
                <a:solidFill>
                  <a:schemeClr val="accent1"/>
                </a:solidFill>
              </a:rPr>
              <a:t>pour un trouble mental, pour des perturbations comportementales ou pour tout autre problème entraînant une souffrance ou une détresse psychologique</a:t>
            </a:r>
            <a:endParaRPr lang="fr-FR" altLang="fr-FR" sz="2800" b="1" i="1" dirty="0">
              <a:solidFill>
                <a:schemeClr val="accent1"/>
              </a:solidFill>
            </a:endParaRPr>
          </a:p>
          <a:p>
            <a:pPr>
              <a:spcBef>
                <a:spcPts val="600"/>
              </a:spcBef>
            </a:pPr>
            <a:r>
              <a:rPr lang="fr-FR" altLang="fr-FR" sz="2800" i="1" dirty="0">
                <a:solidFill>
                  <a:schemeClr val="accent1"/>
                </a:solidFill>
              </a:rPr>
              <a:t>qui a pour but de favoriser chez le client des changements significatifs dans son fonctionnement cognitif, émotionnel ou comportemental, dans son système interpersonnel, dans sa personnalité ou dans son état de santé.</a:t>
            </a:r>
          </a:p>
          <a:p>
            <a:pPr marL="0" indent="0">
              <a:spcBef>
                <a:spcPts val="600"/>
              </a:spcBef>
              <a:buNone/>
            </a:pPr>
            <a:r>
              <a:rPr lang="fr-FR" altLang="fr-FR" sz="2800" i="1" dirty="0">
                <a:solidFill>
                  <a:schemeClr val="accent1"/>
                </a:solidFill>
              </a:rPr>
              <a:t>Ce traitement va au-delà d’une aide visant à faire face aux difficultés courantes ou d’un rapport de conseils ou de soutien.</a:t>
            </a:r>
          </a:p>
          <a:p>
            <a:pPr marL="0" indent="0">
              <a:spcBef>
                <a:spcPts val="600"/>
              </a:spcBef>
              <a:buNone/>
            </a:pPr>
            <a:endParaRPr lang="fr-FR" altLang="fr-FR" sz="2800" i="1" dirty="0">
              <a:solidFill>
                <a:schemeClr val="accent1"/>
              </a:solidFill>
            </a:endParaRPr>
          </a:p>
          <a:p>
            <a:pPr marL="0" indent="0">
              <a:spcBef>
                <a:spcPts val="600"/>
              </a:spcBef>
              <a:buNone/>
            </a:pPr>
            <a:r>
              <a:rPr lang="fr-FR" altLang="fr-FR" sz="2800" i="1" dirty="0">
                <a:solidFill>
                  <a:schemeClr val="accent1"/>
                </a:solidFill>
              </a:rPr>
              <a:t>L’Office, par règlement, établit une liste d’interventions qui ne constituent  pas de la psychothérapie au sens du deuxième alinéa mais qui s’en  rapprochent et définit ces interventions. </a:t>
            </a:r>
            <a:endParaRPr lang="fr-CA" dirty="0">
              <a:solidFill>
                <a:schemeClr val="accent1"/>
              </a:solidFill>
            </a:endParaRPr>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36371" y="6404200"/>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6545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sz="3600" b="1">
                <a:solidFill>
                  <a:schemeClr val="accent1"/>
                </a:solidFill>
              </a:rPr>
              <a:t>Mandat de l’Ordre des psychologues</a:t>
            </a:r>
            <a:endParaRPr lang="fr-CA" b="1">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24</a:t>
            </a:fld>
            <a:endParaRPr lang="fr-CA"/>
          </a:p>
        </p:txBody>
      </p:sp>
      <p:sp>
        <p:nvSpPr>
          <p:cNvPr id="5" name="Espace réservé du contenu 4"/>
          <p:cNvSpPr>
            <a:spLocks noGrp="1"/>
          </p:cNvSpPr>
          <p:nvPr>
            <p:ph sz="quarter" idx="1"/>
          </p:nvPr>
        </p:nvSpPr>
        <p:spPr/>
        <p:txBody>
          <a:bodyPr/>
          <a:lstStyle/>
          <a:p>
            <a:pPr>
              <a:spcBef>
                <a:spcPts val="600"/>
              </a:spcBef>
              <a:buSzPct val="76000"/>
              <a:buFont typeface="Arial" charset="0"/>
              <a:buChar char="•"/>
            </a:pPr>
            <a:endParaRPr lang="fr-FR" altLang="fr-FR" sz="2900">
              <a:solidFill>
                <a:schemeClr val="accent1"/>
              </a:solidFill>
            </a:endParaRPr>
          </a:p>
          <a:p>
            <a:pPr>
              <a:spcBef>
                <a:spcPts val="600"/>
              </a:spcBef>
              <a:buSzPct val="76000"/>
              <a:buFont typeface="Arial" charset="0"/>
              <a:buChar char="•"/>
            </a:pPr>
            <a:r>
              <a:rPr lang="fr-FR" altLang="fr-FR" sz="2900">
                <a:solidFill>
                  <a:schemeClr val="accent1"/>
                </a:solidFill>
              </a:rPr>
              <a:t>La principale mission de l’OPQ est </a:t>
            </a:r>
            <a:r>
              <a:rPr lang="fr-FR" altLang="fr-FR" sz="2900" b="1">
                <a:solidFill>
                  <a:schemeClr val="accent1"/>
                </a:solidFill>
              </a:rPr>
              <a:t>la protection du public</a:t>
            </a:r>
            <a:r>
              <a:rPr lang="fr-FR" altLang="fr-FR" sz="2900">
                <a:solidFill>
                  <a:schemeClr val="accent1"/>
                </a:solidFill>
              </a:rPr>
              <a:t>. Pour ce faire, l’Ordre:</a:t>
            </a:r>
          </a:p>
          <a:p>
            <a:pPr marL="730250" lvl="1" indent="-457200">
              <a:spcBef>
                <a:spcPts val="500"/>
              </a:spcBef>
              <a:buClr>
                <a:schemeClr val="accent1"/>
              </a:buClr>
              <a:buSzPct val="76000"/>
              <a:buFont typeface="Arial" charset="0"/>
              <a:buChar char="•"/>
            </a:pPr>
            <a:endParaRPr lang="fr-FR" altLang="fr-FR" sz="2900">
              <a:solidFill>
                <a:schemeClr val="accent1"/>
              </a:solidFill>
            </a:endParaRPr>
          </a:p>
          <a:p>
            <a:pPr marL="730250" lvl="1" indent="-457200">
              <a:spcBef>
                <a:spcPts val="500"/>
              </a:spcBef>
              <a:buClr>
                <a:schemeClr val="accent1"/>
              </a:buClr>
              <a:buSzPct val="76000"/>
              <a:buFont typeface="Arial" charset="0"/>
              <a:buChar char="•"/>
            </a:pPr>
            <a:r>
              <a:rPr lang="fr-FR" altLang="fr-FR" sz="2900">
                <a:solidFill>
                  <a:schemeClr val="accent1"/>
                </a:solidFill>
              </a:rPr>
              <a:t>S’assure de la qualité des services offerts par ses membres</a:t>
            </a:r>
          </a:p>
          <a:p>
            <a:pPr marL="730250" lvl="1" indent="-457200">
              <a:spcBef>
                <a:spcPts val="500"/>
              </a:spcBef>
              <a:buClr>
                <a:schemeClr val="accent1"/>
              </a:buClr>
              <a:buSzPct val="76000"/>
              <a:buFont typeface="Arial" charset="0"/>
              <a:buChar char="•"/>
            </a:pPr>
            <a:r>
              <a:rPr lang="fr-FR" altLang="fr-FR" sz="2900">
                <a:solidFill>
                  <a:schemeClr val="accent1"/>
                </a:solidFill>
              </a:rPr>
              <a:t>Favorise le développement de la profession</a:t>
            </a:r>
          </a:p>
          <a:p>
            <a:pPr marL="730250" lvl="1" indent="-457200">
              <a:spcBef>
                <a:spcPts val="500"/>
              </a:spcBef>
              <a:buClr>
                <a:schemeClr val="accent1"/>
              </a:buClr>
              <a:buSzPct val="76000"/>
              <a:buFont typeface="Arial" charset="0"/>
              <a:buChar char="•"/>
            </a:pPr>
            <a:r>
              <a:rPr lang="fr-FR" altLang="fr-FR" sz="2900">
                <a:solidFill>
                  <a:schemeClr val="accent1"/>
                </a:solidFill>
              </a:rPr>
              <a:t>Défend l’accessibilité aux services psychologiques</a:t>
            </a:r>
          </a:p>
          <a:p>
            <a:pPr>
              <a:buFont typeface="Arial" charset="0"/>
              <a:buChar char="•"/>
            </a:pPr>
            <a:endParaRPr lang="fr-CA">
              <a:solidFill>
                <a:schemeClr val="accent1"/>
              </a:solidFill>
            </a:endParaRPr>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6371" y="6404200"/>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5133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sz="3600" b="1">
                <a:solidFill>
                  <a:schemeClr val="accent1"/>
                </a:solidFill>
              </a:rPr>
              <a:t>Moyens pour assurer mandat</a:t>
            </a:r>
            <a:endParaRPr lang="fr-CA" b="1">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25</a:t>
            </a:fld>
            <a:endParaRPr lang="fr-CA"/>
          </a:p>
        </p:txBody>
      </p:sp>
      <p:sp>
        <p:nvSpPr>
          <p:cNvPr id="5" name="Espace réservé du contenu 4"/>
          <p:cNvSpPr>
            <a:spLocks noGrp="1"/>
          </p:cNvSpPr>
          <p:nvPr>
            <p:ph sz="quarter" idx="1"/>
          </p:nvPr>
        </p:nvSpPr>
        <p:spPr/>
        <p:txBody>
          <a:bodyPr>
            <a:normAutofit lnSpcReduction="10000"/>
          </a:bodyPr>
          <a:lstStyle/>
          <a:p>
            <a:pPr>
              <a:spcBef>
                <a:spcPts val="600"/>
              </a:spcBef>
              <a:buClrTx/>
              <a:buSzPct val="101000"/>
              <a:buFont typeface="Arial" charset="0"/>
              <a:buChar char="•"/>
            </a:pPr>
            <a:r>
              <a:rPr lang="fr-FR" altLang="fr-FR" sz="2800" dirty="0">
                <a:solidFill>
                  <a:schemeClr val="accent1"/>
                </a:solidFill>
              </a:rPr>
              <a:t>Le contrôle de l'admission (normes)</a:t>
            </a:r>
          </a:p>
          <a:p>
            <a:pPr>
              <a:spcBef>
                <a:spcPts val="600"/>
              </a:spcBef>
              <a:buClrTx/>
              <a:buSzPct val="101000"/>
              <a:buFont typeface="Arial" charset="0"/>
              <a:buChar char="•"/>
            </a:pPr>
            <a:endParaRPr lang="fr-FR" altLang="fr-FR" sz="2800" dirty="0">
              <a:solidFill>
                <a:schemeClr val="accent1"/>
              </a:solidFill>
            </a:endParaRPr>
          </a:p>
          <a:p>
            <a:pPr>
              <a:spcBef>
                <a:spcPts val="600"/>
              </a:spcBef>
              <a:buClrTx/>
              <a:buSzPct val="101000"/>
              <a:buFont typeface="Arial" charset="0"/>
              <a:buChar char="•"/>
            </a:pPr>
            <a:r>
              <a:rPr lang="fr-FR" altLang="fr-FR" sz="2800" dirty="0">
                <a:solidFill>
                  <a:schemeClr val="accent1"/>
                </a:solidFill>
              </a:rPr>
              <a:t>La formation continue et la mise à jour des connaissances</a:t>
            </a:r>
          </a:p>
          <a:p>
            <a:pPr>
              <a:spcBef>
                <a:spcPts val="600"/>
              </a:spcBef>
              <a:buClrTx/>
              <a:buSzPct val="101000"/>
              <a:buFont typeface="Arial" charset="0"/>
              <a:buChar char="•"/>
            </a:pPr>
            <a:endParaRPr lang="fr-FR" altLang="fr-FR" sz="2800" dirty="0">
              <a:solidFill>
                <a:schemeClr val="accent1"/>
              </a:solidFill>
            </a:endParaRPr>
          </a:p>
          <a:p>
            <a:pPr>
              <a:spcBef>
                <a:spcPts val="600"/>
              </a:spcBef>
              <a:buClrTx/>
              <a:buSzPct val="101000"/>
              <a:buFont typeface="Arial" charset="0"/>
              <a:buChar char="•"/>
            </a:pPr>
            <a:r>
              <a:rPr lang="fr-FR" altLang="fr-FR" sz="2800" dirty="0">
                <a:solidFill>
                  <a:schemeClr val="accent1"/>
                </a:solidFill>
              </a:rPr>
              <a:t>Le processus d'inspection professionnelle</a:t>
            </a:r>
          </a:p>
          <a:p>
            <a:pPr>
              <a:spcBef>
                <a:spcPts val="600"/>
              </a:spcBef>
              <a:buClrTx/>
              <a:buSzPct val="101000"/>
              <a:buFont typeface="Arial" charset="0"/>
              <a:buChar char="•"/>
            </a:pPr>
            <a:endParaRPr lang="fr-FR" altLang="fr-FR" sz="2800" dirty="0">
              <a:solidFill>
                <a:schemeClr val="accent1"/>
              </a:solidFill>
            </a:endParaRPr>
          </a:p>
          <a:p>
            <a:pPr>
              <a:spcBef>
                <a:spcPts val="600"/>
              </a:spcBef>
              <a:buClrTx/>
              <a:buSzPct val="101000"/>
              <a:buFont typeface="Arial" charset="0"/>
              <a:buChar char="•"/>
            </a:pPr>
            <a:r>
              <a:rPr lang="fr-FR" altLang="fr-FR" sz="2800" dirty="0">
                <a:solidFill>
                  <a:schemeClr val="accent1"/>
                </a:solidFill>
              </a:rPr>
              <a:t>Le processus disciplinaire</a:t>
            </a:r>
          </a:p>
          <a:p>
            <a:pPr>
              <a:spcBef>
                <a:spcPts val="600"/>
              </a:spcBef>
              <a:buClrTx/>
              <a:buSzPct val="101000"/>
              <a:buFont typeface="Arial" charset="0"/>
              <a:buChar char="•"/>
            </a:pPr>
            <a:endParaRPr lang="fr-FR" altLang="fr-FR" sz="2800" dirty="0">
              <a:solidFill>
                <a:schemeClr val="accent1"/>
              </a:solidFill>
            </a:endParaRPr>
          </a:p>
          <a:p>
            <a:pPr>
              <a:spcBef>
                <a:spcPts val="600"/>
              </a:spcBef>
              <a:buClrTx/>
              <a:buSzPct val="101000"/>
              <a:buFont typeface="Arial" charset="0"/>
              <a:buChar char="•"/>
            </a:pPr>
            <a:r>
              <a:rPr lang="fr-FR" altLang="fr-FR" sz="2800" dirty="0">
                <a:solidFill>
                  <a:schemeClr val="accent1"/>
                </a:solidFill>
              </a:rPr>
              <a:t>Poursuites pour exercice illégal d’activités réservées</a:t>
            </a:r>
          </a:p>
          <a:p>
            <a:endParaRPr lang="fr-CA" dirty="0"/>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6371" y="6404200"/>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6048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nSpc>
                <a:spcPct val="93000"/>
              </a:lnSpc>
            </a:pPr>
            <a:r>
              <a:rPr lang="fr-CA" altLang="fr-FR" sz="3600" b="1">
                <a:solidFill>
                  <a:schemeClr val="accent1"/>
                </a:solidFill>
              </a:rPr>
              <a:t>Vers une pratique défensive?</a:t>
            </a:r>
          </a:p>
        </p:txBody>
      </p:sp>
      <p:sp>
        <p:nvSpPr>
          <p:cNvPr id="3" name="Espace réservé du pied de page 2"/>
          <p:cNvSpPr>
            <a:spLocks noGrp="1"/>
          </p:cNvSpPr>
          <p:nvPr>
            <p:ph type="ftr" sz="quarter" idx="11"/>
          </p:nvPr>
        </p:nvSpPr>
        <p:spPr/>
        <p:txBody>
          <a:bodyPr/>
          <a:lstStyle/>
          <a:p>
            <a:r>
              <a:rPr lang="fr-CA"/>
              <a:t>© 2019 Tous droits réservés    </a:t>
            </a:r>
            <a:endParaRPr lang="fr-CA" dirty="0"/>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26</a:t>
            </a:fld>
            <a:endParaRPr lang="fr-CA"/>
          </a:p>
        </p:txBody>
      </p:sp>
      <p:sp>
        <p:nvSpPr>
          <p:cNvPr id="5" name="Espace réservé du contenu 4"/>
          <p:cNvSpPr>
            <a:spLocks noGrp="1"/>
          </p:cNvSpPr>
          <p:nvPr>
            <p:ph sz="quarter" idx="1"/>
          </p:nvPr>
        </p:nvSpPr>
        <p:spPr/>
        <p:txBody>
          <a:bodyPr>
            <a:normAutofit/>
          </a:bodyPr>
          <a:lstStyle/>
          <a:p>
            <a:pPr marL="0" indent="0">
              <a:lnSpc>
                <a:spcPct val="80000"/>
              </a:lnSpc>
              <a:spcBef>
                <a:spcPts val="206"/>
              </a:spcBef>
              <a:buClr>
                <a:srgbClr val="000000"/>
              </a:buClr>
              <a:buNone/>
            </a:pPr>
            <a:r>
              <a:rPr lang="fr-CA" altLang="fr-FR" sz="2800" dirty="0">
                <a:solidFill>
                  <a:schemeClr val="accent1"/>
                </a:solidFill>
                <a:latin typeface="Calibri" charset="0"/>
                <a:ea typeface="Calibri" charset="0"/>
                <a:cs typeface="Calibri" charset="0"/>
              </a:rPr>
              <a:t>En 2018-2019, pour près de 8800 psychologues au Québec :    </a:t>
            </a:r>
          </a:p>
          <a:p>
            <a:pPr marL="0" indent="0">
              <a:lnSpc>
                <a:spcPct val="80000"/>
              </a:lnSpc>
              <a:spcBef>
                <a:spcPts val="206"/>
              </a:spcBef>
              <a:buClr>
                <a:srgbClr val="000000"/>
              </a:buClr>
              <a:buNone/>
            </a:pPr>
            <a:endParaRPr lang="fr-CA" altLang="fr-FR" sz="2800" dirty="0">
              <a:solidFill>
                <a:schemeClr val="accent1"/>
              </a:solidFill>
              <a:latin typeface="Calibri" charset="0"/>
              <a:ea typeface="Calibri" charset="0"/>
              <a:cs typeface="Calibri" charset="0"/>
            </a:endParaRPr>
          </a:p>
          <a:p>
            <a:pPr marL="0" indent="0">
              <a:lnSpc>
                <a:spcPct val="80000"/>
              </a:lnSpc>
              <a:spcBef>
                <a:spcPts val="206"/>
              </a:spcBef>
              <a:buClr>
                <a:srgbClr val="000000"/>
              </a:buClr>
              <a:buNone/>
            </a:pPr>
            <a:r>
              <a:rPr lang="fr-CA" altLang="fr-FR" sz="2800" dirty="0">
                <a:solidFill>
                  <a:schemeClr val="accent1"/>
                </a:solidFill>
                <a:latin typeface="Calibri" charset="0"/>
                <a:ea typeface="Calibri" charset="0"/>
                <a:cs typeface="Calibri" charset="0"/>
              </a:rPr>
              <a:t>351 enquêtes conclues</a:t>
            </a:r>
          </a:p>
          <a:p>
            <a:pPr marL="0" indent="0">
              <a:lnSpc>
                <a:spcPct val="80000"/>
              </a:lnSpc>
              <a:spcBef>
                <a:spcPts val="206"/>
              </a:spcBef>
              <a:buClr>
                <a:srgbClr val="000000"/>
              </a:buClr>
              <a:buNone/>
            </a:pPr>
            <a:endParaRPr lang="fr-CA" altLang="fr-FR" sz="2400" dirty="0">
              <a:solidFill>
                <a:schemeClr val="accent1"/>
              </a:solidFill>
              <a:latin typeface="Calibri" charset="0"/>
              <a:ea typeface="Calibri" charset="0"/>
              <a:cs typeface="Calibri" charset="0"/>
            </a:endParaRPr>
          </a:p>
          <a:p>
            <a:pPr>
              <a:lnSpc>
                <a:spcPct val="80000"/>
              </a:lnSpc>
              <a:spcBef>
                <a:spcPts val="206"/>
              </a:spcBef>
              <a:buClr>
                <a:schemeClr val="accent1">
                  <a:lumMod val="60000"/>
                  <a:lumOff val="40000"/>
                </a:schemeClr>
              </a:buClr>
            </a:pPr>
            <a:r>
              <a:rPr lang="fr-CA" altLang="fr-FR" sz="2400" dirty="0">
                <a:solidFill>
                  <a:schemeClr val="accent1"/>
                </a:solidFill>
                <a:latin typeface="Calibri" charset="0"/>
                <a:ea typeface="Calibri" charset="0"/>
                <a:cs typeface="Calibri" charset="0"/>
              </a:rPr>
              <a:t>151 n’ont pas été retenues ou retirées</a:t>
            </a:r>
          </a:p>
          <a:p>
            <a:pPr>
              <a:lnSpc>
                <a:spcPct val="80000"/>
              </a:lnSpc>
              <a:spcBef>
                <a:spcPts val="206"/>
              </a:spcBef>
              <a:buClr>
                <a:schemeClr val="accent1">
                  <a:lumMod val="60000"/>
                  <a:lumOff val="40000"/>
                </a:schemeClr>
              </a:buClr>
            </a:pPr>
            <a:r>
              <a:rPr lang="fr-CA" altLang="fr-FR" sz="2400" dirty="0">
                <a:solidFill>
                  <a:schemeClr val="accent1"/>
                </a:solidFill>
                <a:latin typeface="Calibri" charset="0"/>
                <a:ea typeface="Calibri" charset="0"/>
                <a:cs typeface="Calibri" charset="0"/>
              </a:rPr>
              <a:t>1 demandes concernant d’autres 0rdres</a:t>
            </a:r>
          </a:p>
          <a:p>
            <a:pPr>
              <a:lnSpc>
                <a:spcPct val="80000"/>
              </a:lnSpc>
              <a:spcBef>
                <a:spcPts val="206"/>
              </a:spcBef>
              <a:buClr>
                <a:schemeClr val="accent1">
                  <a:lumMod val="60000"/>
                  <a:lumOff val="40000"/>
                </a:schemeClr>
              </a:buClr>
            </a:pPr>
            <a:r>
              <a:rPr lang="fr-CA" altLang="fr-FR" sz="2400" dirty="0">
                <a:solidFill>
                  <a:schemeClr val="accent1"/>
                </a:solidFill>
                <a:latin typeface="Calibri" charset="0"/>
                <a:ea typeface="Calibri" charset="0"/>
                <a:cs typeface="Calibri" charset="0"/>
              </a:rPr>
              <a:t>6 conciliations </a:t>
            </a:r>
          </a:p>
          <a:p>
            <a:pPr>
              <a:lnSpc>
                <a:spcPct val="80000"/>
              </a:lnSpc>
              <a:spcBef>
                <a:spcPts val="206"/>
              </a:spcBef>
              <a:buClr>
                <a:schemeClr val="accent1">
                  <a:lumMod val="60000"/>
                  <a:lumOff val="40000"/>
                </a:schemeClr>
              </a:buClr>
            </a:pPr>
            <a:r>
              <a:rPr lang="fr-CA" altLang="fr-FR" sz="2400" dirty="0">
                <a:solidFill>
                  <a:schemeClr val="accent1"/>
                </a:solidFill>
                <a:latin typeface="Calibri" charset="0"/>
                <a:ea typeface="Calibri" charset="0"/>
                <a:cs typeface="Calibri" charset="0"/>
              </a:rPr>
              <a:t>122 recommandations d'amélioration de la pratique ou de la conduite</a:t>
            </a:r>
          </a:p>
          <a:p>
            <a:pPr>
              <a:lnSpc>
                <a:spcPct val="80000"/>
              </a:lnSpc>
              <a:spcBef>
                <a:spcPts val="206"/>
              </a:spcBef>
              <a:buClr>
                <a:schemeClr val="accent1">
                  <a:lumMod val="60000"/>
                  <a:lumOff val="40000"/>
                </a:schemeClr>
              </a:buClr>
            </a:pPr>
            <a:r>
              <a:rPr lang="fr-CA" altLang="fr-FR" sz="2400" dirty="0">
                <a:solidFill>
                  <a:schemeClr val="accent1"/>
                </a:solidFill>
                <a:latin typeface="Calibri" charset="0"/>
                <a:ea typeface="Calibri" charset="0"/>
                <a:cs typeface="Calibri" charset="0"/>
              </a:rPr>
              <a:t>43 engagements formels à améliorer la pratique ou la conduite </a:t>
            </a:r>
          </a:p>
          <a:p>
            <a:pPr>
              <a:lnSpc>
                <a:spcPct val="80000"/>
              </a:lnSpc>
              <a:spcBef>
                <a:spcPts val="206"/>
              </a:spcBef>
              <a:buClr>
                <a:schemeClr val="accent1">
                  <a:lumMod val="60000"/>
                  <a:lumOff val="40000"/>
                </a:schemeClr>
              </a:buClr>
            </a:pPr>
            <a:r>
              <a:rPr lang="fr-CA" altLang="fr-FR" sz="2400" dirty="0">
                <a:solidFill>
                  <a:schemeClr val="accent1"/>
                </a:solidFill>
                <a:latin typeface="Calibri" charset="0"/>
                <a:ea typeface="Calibri" charset="0"/>
                <a:cs typeface="Calibri" charset="0"/>
              </a:rPr>
              <a:t>14 orientées vers l’inspection professionnelle</a:t>
            </a:r>
          </a:p>
          <a:p>
            <a:pPr>
              <a:lnSpc>
                <a:spcPct val="80000"/>
              </a:lnSpc>
              <a:spcBef>
                <a:spcPts val="206"/>
              </a:spcBef>
              <a:buClr>
                <a:schemeClr val="accent1">
                  <a:lumMod val="60000"/>
                  <a:lumOff val="40000"/>
                </a:schemeClr>
              </a:buClr>
            </a:pPr>
            <a:r>
              <a:rPr lang="fr-CA" altLang="fr-FR" sz="2400" dirty="0">
                <a:solidFill>
                  <a:schemeClr val="accent1"/>
                </a:solidFill>
                <a:latin typeface="Calibri" charset="0"/>
                <a:ea typeface="Calibri" charset="0"/>
                <a:cs typeface="Calibri" charset="0"/>
              </a:rPr>
              <a:t>14 décisions de plaintes au Conseil de discipline (2,5 % du 241)</a:t>
            </a:r>
          </a:p>
          <a:p>
            <a:pPr marL="594360" lvl="2" indent="0">
              <a:lnSpc>
                <a:spcPct val="80000"/>
              </a:lnSpc>
              <a:spcBef>
                <a:spcPts val="206"/>
              </a:spcBef>
              <a:buClr>
                <a:srgbClr val="000000"/>
              </a:buClr>
              <a:buNone/>
            </a:pPr>
            <a:endParaRPr lang="fr-CA" altLang="fr-FR" dirty="0">
              <a:solidFill>
                <a:schemeClr val="accent1"/>
              </a:solidFill>
              <a:latin typeface="Calibri" charset="0"/>
              <a:ea typeface="Calibri" charset="0"/>
              <a:cs typeface="Calibri" charset="0"/>
            </a:endParaRPr>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9960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sz="3600" b="1">
                <a:solidFill>
                  <a:schemeClr val="accent1"/>
                </a:solidFill>
              </a:rPr>
              <a:t>Prévention / Rôle conseil</a:t>
            </a:r>
            <a:endParaRPr lang="fr-CA" b="1">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27</a:t>
            </a:fld>
            <a:endParaRPr lang="fr-CA"/>
          </a:p>
        </p:txBody>
      </p:sp>
      <p:sp>
        <p:nvSpPr>
          <p:cNvPr id="5" name="Espace réservé du contenu 4"/>
          <p:cNvSpPr>
            <a:spLocks noGrp="1"/>
          </p:cNvSpPr>
          <p:nvPr>
            <p:ph sz="quarter" idx="1"/>
          </p:nvPr>
        </p:nvSpPr>
        <p:spPr/>
        <p:txBody>
          <a:bodyPr>
            <a:normAutofit/>
          </a:bodyPr>
          <a:lstStyle/>
          <a:p>
            <a:pPr>
              <a:lnSpc>
                <a:spcPct val="110000"/>
              </a:lnSpc>
              <a:buClrTx/>
              <a:buSzPct val="76000"/>
            </a:pPr>
            <a:r>
              <a:rPr lang="fr-CA" sz="2600" dirty="0">
                <a:solidFill>
                  <a:schemeClr val="accent1"/>
                </a:solidFill>
              </a:rPr>
              <a:t>Nombre de consultations déontologiques en 2018-2019: 	4650 </a:t>
            </a:r>
          </a:p>
          <a:p>
            <a:pPr lvl="1">
              <a:lnSpc>
                <a:spcPct val="110000"/>
              </a:lnSpc>
              <a:buClrTx/>
              <a:buSzPct val="76000"/>
              <a:buFont typeface="Arial" charset="0"/>
              <a:buChar char="•"/>
            </a:pPr>
            <a:endParaRPr lang="fr-CA" sz="2400" dirty="0">
              <a:solidFill>
                <a:schemeClr val="accent1"/>
              </a:solidFill>
            </a:endParaRPr>
          </a:p>
          <a:p>
            <a:pPr lvl="1">
              <a:lnSpc>
                <a:spcPct val="110000"/>
              </a:lnSpc>
              <a:buClrTx/>
              <a:buSzPct val="76000"/>
              <a:buFont typeface="Arial" charset="0"/>
              <a:buChar char="•"/>
            </a:pPr>
            <a:r>
              <a:rPr lang="fr-CA" sz="2400" dirty="0">
                <a:solidFill>
                  <a:schemeClr val="accent1"/>
                </a:solidFill>
              </a:rPr>
              <a:t>En provenance de psychologue: 				3274</a:t>
            </a:r>
          </a:p>
          <a:p>
            <a:pPr lvl="2">
              <a:lnSpc>
                <a:spcPct val="110000"/>
              </a:lnSpc>
              <a:buClrTx/>
              <a:buSzPct val="76000"/>
              <a:buFont typeface="Arial" charset="0"/>
              <a:buChar char="•"/>
            </a:pPr>
            <a:r>
              <a:rPr lang="fr-CA" sz="2100" dirty="0">
                <a:solidFill>
                  <a:schemeClr val="accent1"/>
                </a:solidFill>
              </a:rPr>
              <a:t>Téléphone: 						2095</a:t>
            </a:r>
          </a:p>
          <a:p>
            <a:pPr lvl="2">
              <a:lnSpc>
                <a:spcPct val="110000"/>
              </a:lnSpc>
              <a:buClrTx/>
              <a:buSzPct val="76000"/>
              <a:buFont typeface="Arial" charset="0"/>
              <a:buChar char="•"/>
            </a:pPr>
            <a:r>
              <a:rPr lang="fr-CA" sz="2100" dirty="0">
                <a:solidFill>
                  <a:schemeClr val="accent1"/>
                </a:solidFill>
              </a:rPr>
              <a:t>Courriel: 							1179</a:t>
            </a:r>
          </a:p>
          <a:p>
            <a:pPr lvl="1">
              <a:lnSpc>
                <a:spcPct val="110000"/>
              </a:lnSpc>
              <a:buClrTx/>
              <a:buSzPct val="76000"/>
              <a:buFont typeface="Arial" charset="0"/>
              <a:buChar char="•"/>
            </a:pPr>
            <a:endParaRPr lang="fr-CA" sz="2300" dirty="0">
              <a:solidFill>
                <a:schemeClr val="accent1"/>
              </a:solidFill>
            </a:endParaRPr>
          </a:p>
          <a:p>
            <a:pPr lvl="1">
              <a:lnSpc>
                <a:spcPct val="110000"/>
              </a:lnSpc>
              <a:buClrTx/>
              <a:buSzPct val="76000"/>
              <a:buFont typeface="Arial" charset="0"/>
              <a:buChar char="•"/>
            </a:pPr>
            <a:r>
              <a:rPr lang="fr-CA" sz="2400" dirty="0">
                <a:solidFill>
                  <a:schemeClr val="accent1"/>
                </a:solidFill>
              </a:rPr>
              <a:t>En provenance du public: 				1376</a:t>
            </a:r>
          </a:p>
          <a:p>
            <a:pPr lvl="2">
              <a:lnSpc>
                <a:spcPct val="110000"/>
              </a:lnSpc>
              <a:buClrTx/>
              <a:buSzPct val="76000"/>
              <a:buFont typeface="Arial" charset="0"/>
              <a:buChar char="•"/>
            </a:pPr>
            <a:r>
              <a:rPr lang="fr-CA" sz="2100" dirty="0">
                <a:solidFill>
                  <a:schemeClr val="accent1"/>
                </a:solidFill>
              </a:rPr>
              <a:t>Téléphone: 						898</a:t>
            </a:r>
          </a:p>
          <a:p>
            <a:pPr lvl="2">
              <a:lnSpc>
                <a:spcPct val="110000"/>
              </a:lnSpc>
              <a:buClrTx/>
              <a:buSzPct val="76000"/>
              <a:buFont typeface="Arial" charset="0"/>
              <a:buChar char="•"/>
            </a:pPr>
            <a:r>
              <a:rPr lang="fr-CA" sz="2100" dirty="0">
                <a:solidFill>
                  <a:schemeClr val="accent1"/>
                </a:solidFill>
              </a:rPr>
              <a:t>Courriel: 							478</a:t>
            </a:r>
            <a:endParaRPr lang="fr-FR" altLang="fr-FR" sz="3200" dirty="0">
              <a:solidFill>
                <a:schemeClr val="accent1"/>
              </a:solidFill>
            </a:endParaRPr>
          </a:p>
          <a:p>
            <a:endParaRPr lang="fr-CA" dirty="0"/>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2621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Grp="1"/>
          </p:cNvSpPr>
          <p:nvPr>
            <p:ph type="title"/>
          </p:nvPr>
        </p:nvSpPr>
        <p:spPr bwMode="auto">
          <a:xfrm>
            <a:off x="457200" y="15240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FAA26D3D-D897-4be2-8F04-BA451C77F1D7}">
              <ma14:placeholderFlag xmlns="" xmlns:ma14="http://schemas.microsoft.com/office/mac/drawingml/2011/main" val="1"/>
            </a:ext>
          </a:extLst>
        </p:spPr>
        <p:txBody>
          <a:bodyPr vert="horz" wrap="square" lIns="50800" tIns="50800" rIns="50800" bIns="50800" numCol="1" anchor="b" anchorCtr="0" compatLnSpc="1">
            <a:prstTxWarp prst="textNoShape">
              <a:avLst/>
            </a:prstTxWarp>
          </a:bodyPr>
          <a:lstStyle/>
          <a:p>
            <a:pPr eaLnBrk="1" hangingPunct="1"/>
            <a:endParaRPr lang="fr-FR" altLang="fr-FR" sz="3200">
              <a:solidFill>
                <a:srgbClr val="535353"/>
              </a:solidFill>
            </a:endParaRPr>
          </a:p>
        </p:txBody>
      </p:sp>
      <p:sp>
        <p:nvSpPr>
          <p:cNvPr id="48131" name="Rectangle 2"/>
          <p:cNvSpPr>
            <a:spLocks noGrp="1"/>
          </p:cNvSpPr>
          <p:nvPr>
            <p:ph sz="quarter" idx="1"/>
          </p:nvPr>
        </p:nvSpPr>
        <p:spPr bwMode="auto">
          <a:xfrm>
            <a:off x="457200" y="1556791"/>
            <a:ext cx="8229600" cy="4599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spcBef>
                <a:spcPts val="600"/>
              </a:spcBef>
              <a:buClr>
                <a:srgbClr val="7FD13B"/>
              </a:buClr>
              <a:buSzPct val="76000"/>
              <a:buNone/>
            </a:pPr>
            <a:endParaRPr lang="fr-FR" altLang="fr-FR" sz="3400" dirty="0">
              <a:solidFill>
                <a:schemeClr val="accent1"/>
              </a:solidFill>
            </a:endParaRPr>
          </a:p>
          <a:p>
            <a:pPr marL="0" indent="0" algn="l" eaLnBrk="1" hangingPunct="1">
              <a:spcBef>
                <a:spcPts val="600"/>
              </a:spcBef>
              <a:buClr>
                <a:srgbClr val="7FD13B"/>
              </a:buClr>
              <a:buSzPct val="76000"/>
              <a:buNone/>
            </a:pPr>
            <a:r>
              <a:rPr lang="fr-FR" altLang="fr-FR" sz="3400" dirty="0">
                <a:solidFill>
                  <a:schemeClr val="accent1"/>
                </a:solidFill>
              </a:rPr>
              <a:t>Aucun de nous n’est à l’abri d’être dans la méconnaissance de ce qu’il fait, d’être aveuglé par un facteur interne ou externe, par conséquent, chacun de nous doit se sentir concerné...</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28</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normAutofit/>
          </a:bodyPr>
          <a:lstStyle/>
          <a:p>
            <a:r>
              <a:rPr lang="fr-CA" sz="3600" dirty="0">
                <a:solidFill>
                  <a:schemeClr val="accent1"/>
                </a:solidFill>
              </a:rPr>
              <a:t>Code de déontologie</a:t>
            </a:r>
          </a:p>
          <a:p>
            <a:r>
              <a:rPr lang="fr-CA" sz="3600" dirty="0">
                <a:solidFill>
                  <a:schemeClr val="accent1"/>
                </a:solidFill>
              </a:rPr>
              <a:t>TABLE DES MATIÈRES</a:t>
            </a: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29</a:t>
            </a:fld>
            <a:endParaRPr lang="fr-CA"/>
          </a:p>
        </p:txBody>
      </p:sp>
      <p:sp>
        <p:nvSpPr>
          <p:cNvPr id="5" name="Titre 4"/>
          <p:cNvSpPr>
            <a:spLocks noGrp="1"/>
          </p:cNvSpPr>
          <p:nvPr>
            <p:ph type="title"/>
          </p:nvPr>
        </p:nvSpPr>
        <p:spPr/>
        <p:txBody>
          <a:bodyPr/>
          <a:lstStyle/>
          <a:p>
            <a:r>
              <a:rPr lang="fr-CA" dirty="0">
                <a:solidFill>
                  <a:schemeClr val="accent3"/>
                </a:solidFill>
              </a:rPr>
              <a:t>JOUR 1</a:t>
            </a:r>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5021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p:cNvSpPr>
          <p:nvPr>
            <p:ph type="title"/>
          </p:nvPr>
        </p:nvSpPr>
        <p:spPr bwMode="auto">
          <a:xfrm>
            <a:off x="630436" y="-2357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dirty="0">
                <a:solidFill>
                  <a:schemeClr val="accent1"/>
                </a:solidFill>
              </a:rPr>
              <a:t>Déontologie et professionnalisme</a:t>
            </a:r>
          </a:p>
        </p:txBody>
      </p:sp>
      <p:sp>
        <p:nvSpPr>
          <p:cNvPr id="8195" name="Rectangle 2"/>
          <p:cNvSpPr>
            <a:spLocks noGrp="1"/>
          </p:cNvSpPr>
          <p:nvPr>
            <p:ph sz="quarter" idx="1"/>
          </p:nvPr>
        </p:nvSpPr>
        <p:spPr bwMode="auto">
          <a:xfrm>
            <a:off x="457200" y="136611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1725613" indent="-1725613" algn="l" eaLnBrk="1" hangingPunct="1">
              <a:spcBef>
                <a:spcPts val="600"/>
              </a:spcBef>
              <a:buClr>
                <a:srgbClr val="7FD13B"/>
              </a:buClr>
              <a:buSzPct val="76000"/>
              <a:buFont typeface="Wingdings 3" charset="2"/>
              <a:buChar char="•"/>
            </a:pPr>
            <a:endParaRPr lang="fr-FR" altLang="fr-FR" sz="4000" dirty="0">
              <a:solidFill>
                <a:srgbClr val="000000"/>
              </a:solidFill>
            </a:endParaRPr>
          </a:p>
          <a:p>
            <a:pPr algn="l" eaLnBrk="1" hangingPunct="1">
              <a:spcBef>
                <a:spcPts val="600"/>
              </a:spcBef>
              <a:buSzPct val="76000"/>
              <a:buFont typeface="Arial" charset="0"/>
              <a:buChar char="•"/>
            </a:pPr>
            <a:r>
              <a:rPr lang="fr-FR" altLang="fr-FR" sz="4000" dirty="0">
                <a:solidFill>
                  <a:schemeClr val="accent1"/>
                </a:solidFill>
              </a:rPr>
              <a:t>Présentations</a:t>
            </a:r>
          </a:p>
          <a:p>
            <a:pPr algn="l" eaLnBrk="1" hangingPunct="1">
              <a:spcBef>
                <a:spcPts val="600"/>
              </a:spcBef>
              <a:buSzPct val="76000"/>
              <a:buFont typeface="Arial" charset="0"/>
              <a:buChar char="•"/>
            </a:pPr>
            <a:r>
              <a:rPr lang="fr-FR" altLang="fr-FR" sz="4000" dirty="0">
                <a:solidFill>
                  <a:schemeClr val="accent1"/>
                </a:solidFill>
              </a:rPr>
              <a:t>Déroulement </a:t>
            </a:r>
          </a:p>
          <a:p>
            <a:pPr algn="l" eaLnBrk="1" hangingPunct="1">
              <a:spcBef>
                <a:spcPts val="600"/>
              </a:spcBef>
              <a:buSzPct val="76000"/>
              <a:buFont typeface="Arial" charset="0"/>
              <a:buChar char="•"/>
            </a:pPr>
            <a:r>
              <a:rPr lang="fr-FR" altLang="fr-FR" sz="4000" dirty="0">
                <a:solidFill>
                  <a:schemeClr val="accent1"/>
                </a:solidFill>
              </a:rPr>
              <a:t>Travail  </a:t>
            </a:r>
            <a:r>
              <a:rPr lang="fr-FR" altLang="fr-FR" sz="4000" dirty="0">
                <a:solidFill>
                  <a:schemeClr val="accent1"/>
                </a:solidFill>
                <a:hlinkClick r:id="rId3"/>
              </a:rPr>
              <a:t>travaux@ordrepsy.qc.ca</a:t>
            </a:r>
            <a:r>
              <a:rPr lang="fr-FR" altLang="fr-FR" sz="4000" dirty="0">
                <a:solidFill>
                  <a:schemeClr val="accent1"/>
                </a:solidFill>
              </a:rPr>
              <a:t> </a:t>
            </a:r>
          </a:p>
          <a:p>
            <a:pPr algn="l" eaLnBrk="1" hangingPunct="1">
              <a:spcBef>
                <a:spcPts val="600"/>
              </a:spcBef>
              <a:buSzPct val="76000"/>
              <a:buFont typeface="Arial" charset="0"/>
              <a:buChar char="•"/>
            </a:pPr>
            <a:r>
              <a:rPr lang="fr-FR" altLang="fr-FR" sz="4000" dirty="0">
                <a:solidFill>
                  <a:schemeClr val="accent1"/>
                </a:solidFill>
              </a:rPr>
              <a:t>Examen (60%)</a:t>
            </a:r>
          </a:p>
          <a:p>
            <a:pPr algn="l" eaLnBrk="1" hangingPunct="1">
              <a:spcBef>
                <a:spcPts val="600"/>
              </a:spcBef>
              <a:buSzPct val="76000"/>
              <a:buFont typeface="Arial" charset="0"/>
              <a:buChar char="•"/>
            </a:pPr>
            <a:r>
              <a:rPr lang="fr-FR" altLang="fr-FR" sz="4000" dirty="0">
                <a:solidFill>
                  <a:schemeClr val="accent1"/>
                </a:solidFill>
              </a:rPr>
              <a:t>Documents</a:t>
            </a:r>
          </a:p>
        </p:txBody>
      </p:sp>
      <p:sp>
        <p:nvSpPr>
          <p:cNvPr id="3" name="Espace réservé du pied de page 2"/>
          <p:cNvSpPr>
            <a:spLocks noGrp="1"/>
          </p:cNvSpPr>
          <p:nvPr>
            <p:ph type="ftr" sz="quarter" idx="11"/>
          </p:nvPr>
        </p:nvSpPr>
        <p:spPr/>
        <p:txBody>
          <a:bodyPr/>
          <a:lstStyle/>
          <a:p>
            <a:r>
              <a:rPr lang="fr-CA"/>
              <a:t>© 2019 Tous droits réservés     </a:t>
            </a:r>
            <a:endParaRPr lang="fr-CA" dirty="0"/>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3</a:t>
            </a:fld>
            <a:endParaRPr lang="fr-CA" dirty="0"/>
          </a:p>
        </p:txBody>
      </p:sp>
      <p:pic>
        <p:nvPicPr>
          <p:cNvPr id="8" name="Picture 2" descr="LOGO_OPQ_Couleur_Mediu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a:xfrm>
            <a:off x="4267200" y="6324600"/>
            <a:ext cx="2537048" cy="441324"/>
          </a:xfrm>
        </p:spPr>
        <p:txBody>
          <a:bodyPr/>
          <a:lstStyle/>
          <a:p>
            <a:fld id="{16C1713F-BDD9-A04C-8DBE-10777D6F679B}" type="slidenum">
              <a:rPr lang="fr-CA" smtClean="0"/>
              <a:t>30</a:t>
            </a:fld>
            <a:endParaRPr lang="fr-CA"/>
          </a:p>
        </p:txBody>
      </p:sp>
      <p:sp>
        <p:nvSpPr>
          <p:cNvPr id="8" name="Rectangle 7"/>
          <p:cNvSpPr/>
          <p:nvPr/>
        </p:nvSpPr>
        <p:spPr>
          <a:xfrm>
            <a:off x="827584" y="404664"/>
            <a:ext cx="7560840" cy="5558701"/>
          </a:xfrm>
          <a:prstGeom prst="rect">
            <a:avLst/>
          </a:prstGeom>
        </p:spPr>
        <p:txBody>
          <a:bodyPr wrap="square">
            <a:spAutoFit/>
          </a:bodyPr>
          <a:lstStyle/>
          <a:p>
            <a:pPr defTabSz="914400" eaLnBrk="1" hangingPunct="1">
              <a:lnSpc>
                <a:spcPct val="116000"/>
              </a:lnSpc>
            </a:pPr>
            <a:r>
              <a:rPr lang="fr-FR" altLang="fr-FR" sz="2400" b="1" dirty="0">
                <a:solidFill>
                  <a:schemeClr val="accent1"/>
                </a:solidFill>
                <a:latin typeface="Gill Sans" charset="0"/>
                <a:ea typeface="Gill Sans" charset="0"/>
                <a:cs typeface="Gill Sans" charset="0"/>
              </a:rPr>
              <a:t>DISPOSITIONS GÉNÉRALES (1-2)</a:t>
            </a:r>
          </a:p>
          <a:p>
            <a:pPr defTabSz="914400" eaLnBrk="1" hangingPunct="1">
              <a:lnSpc>
                <a:spcPct val="116000"/>
              </a:lnSpc>
            </a:pPr>
            <a:endParaRPr lang="fr-FR" altLang="fr-FR" sz="2400" b="1" dirty="0">
              <a:solidFill>
                <a:schemeClr val="accent1"/>
              </a:solidFill>
              <a:latin typeface="Gill Sans" charset="0"/>
              <a:ea typeface="Gill Sans" charset="0"/>
              <a:cs typeface="Gill Sans" charset="0"/>
            </a:endParaRPr>
          </a:p>
          <a:p>
            <a:pPr defTabSz="914400" eaLnBrk="1" hangingPunct="1">
              <a:lnSpc>
                <a:spcPct val="116000"/>
              </a:lnSpc>
            </a:pPr>
            <a:r>
              <a:rPr lang="fr-FR" altLang="fr-FR" sz="2400" b="1" dirty="0">
                <a:solidFill>
                  <a:schemeClr val="accent1"/>
                </a:solidFill>
                <a:latin typeface="Gill Sans" charset="0"/>
                <a:ea typeface="Gill Sans" charset="0"/>
                <a:cs typeface="Gill Sans" charset="0"/>
              </a:rPr>
              <a:t>DEVOIRS  GÉNÉRAUX (3-9)</a:t>
            </a:r>
          </a:p>
          <a:p>
            <a:pPr defTabSz="914400" eaLnBrk="1" hangingPunct="1">
              <a:lnSpc>
                <a:spcPct val="116000"/>
              </a:lnSpc>
            </a:pPr>
            <a:endParaRPr lang="fr-FR" altLang="fr-FR" sz="2400" b="1" dirty="0">
              <a:solidFill>
                <a:schemeClr val="accent1"/>
              </a:solidFill>
              <a:latin typeface="Gill Sans" charset="0"/>
              <a:ea typeface="Gill Sans" charset="0"/>
              <a:cs typeface="Gill Sans" charset="0"/>
            </a:endParaRPr>
          </a:p>
          <a:p>
            <a:pPr defTabSz="914400" eaLnBrk="1" hangingPunct="1">
              <a:lnSpc>
                <a:spcPct val="116000"/>
              </a:lnSpc>
            </a:pPr>
            <a:r>
              <a:rPr lang="fr-FR" altLang="fr-FR" sz="2400" b="1" dirty="0">
                <a:solidFill>
                  <a:schemeClr val="accent1"/>
                </a:solidFill>
                <a:latin typeface="Gill Sans" charset="0"/>
                <a:ea typeface="Gill Sans" charset="0"/>
                <a:cs typeface="Gill Sans" charset="0"/>
              </a:rPr>
              <a:t>DEVOIRS ET OBLIGATIONS </a:t>
            </a:r>
            <a:r>
              <a:rPr lang="fr-FR" altLang="fr-FR" sz="2400" b="1" dirty="0">
                <a:solidFill>
                  <a:schemeClr val="accent1"/>
                </a:solidFill>
                <a:effectLst>
                  <a:outerShdw blurRad="38100" dist="38100" dir="2700000" algn="tl">
                    <a:srgbClr val="C0C0C0"/>
                  </a:outerShdw>
                </a:effectLst>
                <a:latin typeface="Gill Sans" charset="0"/>
                <a:ea typeface="Gill Sans" charset="0"/>
                <a:cs typeface="Gill Sans" charset="0"/>
              </a:rPr>
              <a:t>ENVERS LE CLIENT</a:t>
            </a:r>
            <a:r>
              <a:rPr lang="fr-FR" altLang="fr-FR" sz="2400" b="1" dirty="0">
                <a:solidFill>
                  <a:schemeClr val="accent1"/>
                </a:solidFill>
                <a:latin typeface="Gill Sans" charset="0"/>
                <a:ea typeface="Gill Sans" charset="0"/>
                <a:cs typeface="Gill Sans" charset="0"/>
              </a:rPr>
              <a:t> (10- 57)</a:t>
            </a:r>
          </a:p>
          <a:p>
            <a:pPr defTabSz="914400" eaLnBrk="1" hangingPunct="1">
              <a:lnSpc>
                <a:spcPct val="98000"/>
              </a:lnSpc>
            </a:pPr>
            <a:r>
              <a:rPr lang="fr-FR" altLang="fr-FR" sz="2400" dirty="0">
                <a:solidFill>
                  <a:schemeClr val="accent1"/>
                </a:solidFill>
                <a:latin typeface="Gill Sans" charset="0"/>
                <a:ea typeface="Gill Sans" charset="0"/>
                <a:cs typeface="Gill Sans" charset="0"/>
              </a:rPr>
              <a:t>Consentement </a:t>
            </a:r>
          </a:p>
          <a:p>
            <a:pPr defTabSz="914400" eaLnBrk="1" hangingPunct="1">
              <a:lnSpc>
                <a:spcPct val="98000"/>
              </a:lnSpc>
            </a:pPr>
            <a:r>
              <a:rPr lang="fr-FR" altLang="fr-FR" sz="2400" dirty="0">
                <a:solidFill>
                  <a:schemeClr val="accent1"/>
                </a:solidFill>
                <a:latin typeface="Gill Sans" charset="0"/>
                <a:ea typeface="Gill Sans" charset="0"/>
                <a:cs typeface="Gill Sans" charset="0"/>
              </a:rPr>
              <a:t>Renseignements de nature confidentielle</a:t>
            </a:r>
          </a:p>
          <a:p>
            <a:pPr defTabSz="914400" eaLnBrk="1" hangingPunct="1">
              <a:lnSpc>
                <a:spcPct val="98000"/>
              </a:lnSpc>
            </a:pPr>
            <a:r>
              <a:rPr lang="fr-FR" altLang="fr-FR" sz="2400" dirty="0">
                <a:solidFill>
                  <a:schemeClr val="accent1"/>
                </a:solidFill>
                <a:latin typeface="Gill Sans" charset="0"/>
                <a:ea typeface="Gill Sans" charset="0"/>
                <a:cs typeface="Gill Sans" charset="0"/>
              </a:rPr>
              <a:t>Accessibilité et rectification des dossiers </a:t>
            </a:r>
          </a:p>
          <a:p>
            <a:pPr defTabSz="914400" eaLnBrk="1" hangingPunct="1">
              <a:lnSpc>
                <a:spcPct val="98000"/>
              </a:lnSpc>
            </a:pPr>
            <a:r>
              <a:rPr lang="fr-FR" altLang="fr-FR" sz="2400" dirty="0">
                <a:solidFill>
                  <a:schemeClr val="accent1"/>
                </a:solidFill>
                <a:latin typeface="Gill Sans" charset="0"/>
                <a:ea typeface="Gill Sans" charset="0"/>
                <a:cs typeface="Gill Sans" charset="0"/>
              </a:rPr>
              <a:t>Conflit d</a:t>
            </a:r>
            <a:r>
              <a:rPr lang="fr-FR" altLang="fr-FR" sz="2400" dirty="0">
                <a:solidFill>
                  <a:schemeClr val="accent1"/>
                </a:solidFill>
                <a:ea typeface="Gill Sans" charset="0"/>
                <a:cs typeface="Gill Sans" charset="0"/>
              </a:rPr>
              <a:t>’</a:t>
            </a:r>
            <a:r>
              <a:rPr lang="fr-FR" altLang="fr-FR" sz="2400" dirty="0">
                <a:solidFill>
                  <a:schemeClr val="accent1"/>
                </a:solidFill>
                <a:latin typeface="Gill Sans" charset="0"/>
                <a:ea typeface="Gill Sans" charset="0"/>
                <a:cs typeface="Gill Sans" charset="0"/>
              </a:rPr>
              <a:t>intérêts et indépendance professionnelle</a:t>
            </a:r>
          </a:p>
          <a:p>
            <a:pPr defTabSz="914400" eaLnBrk="1" hangingPunct="1">
              <a:lnSpc>
                <a:spcPct val="98000"/>
              </a:lnSpc>
            </a:pPr>
            <a:r>
              <a:rPr lang="fr-FR" altLang="fr-FR" sz="2400" dirty="0">
                <a:solidFill>
                  <a:schemeClr val="accent1"/>
                </a:solidFill>
                <a:latin typeface="Gill Sans" charset="0"/>
                <a:ea typeface="Gill Sans" charset="0"/>
                <a:cs typeface="Gill Sans" charset="0"/>
              </a:rPr>
              <a:t>Cessation de services professionnels </a:t>
            </a:r>
          </a:p>
          <a:p>
            <a:pPr defTabSz="914400" eaLnBrk="1" hangingPunct="1">
              <a:lnSpc>
                <a:spcPct val="98000"/>
              </a:lnSpc>
            </a:pPr>
            <a:r>
              <a:rPr lang="fr-FR" altLang="fr-FR" sz="2400" dirty="0">
                <a:solidFill>
                  <a:schemeClr val="accent1"/>
                </a:solidFill>
                <a:latin typeface="Gill Sans" charset="0"/>
                <a:ea typeface="Gill Sans" charset="0"/>
                <a:cs typeface="Gill Sans" charset="0"/>
              </a:rPr>
              <a:t>Qualité des services professionnels </a:t>
            </a:r>
          </a:p>
          <a:p>
            <a:pPr defTabSz="914400" eaLnBrk="1" hangingPunct="1">
              <a:lnSpc>
                <a:spcPct val="98000"/>
              </a:lnSpc>
            </a:pPr>
            <a:r>
              <a:rPr lang="fr-FR" altLang="fr-FR" sz="2400" dirty="0">
                <a:solidFill>
                  <a:schemeClr val="accent1"/>
                </a:solidFill>
                <a:latin typeface="Gill Sans" charset="0"/>
                <a:ea typeface="Gill Sans" charset="0"/>
                <a:cs typeface="Gill Sans" charset="0"/>
              </a:rPr>
              <a:t>Utilisation du matériel psychologique </a:t>
            </a:r>
          </a:p>
          <a:p>
            <a:pPr defTabSz="914400" eaLnBrk="1" hangingPunct="1">
              <a:lnSpc>
                <a:spcPct val="98000"/>
              </a:lnSpc>
            </a:pPr>
            <a:r>
              <a:rPr lang="fr-FR" altLang="fr-FR" sz="2400" dirty="0">
                <a:solidFill>
                  <a:schemeClr val="accent1"/>
                </a:solidFill>
                <a:latin typeface="Gill Sans" charset="0"/>
                <a:ea typeface="Gill Sans" charset="0"/>
                <a:cs typeface="Gill Sans" charset="0"/>
              </a:rPr>
              <a:t>Honoraires et autres frais </a:t>
            </a:r>
          </a:p>
        </p:txBody>
      </p:sp>
      <p:pic>
        <p:nvPicPr>
          <p:cNvPr id="11"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78989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a:xfrm>
            <a:off x="4267200" y="6324600"/>
            <a:ext cx="2537048" cy="441324"/>
          </a:xfrm>
        </p:spPr>
        <p:txBody>
          <a:bodyPr/>
          <a:lstStyle/>
          <a:p>
            <a:fld id="{16C1713F-BDD9-A04C-8DBE-10777D6F679B}" type="slidenum">
              <a:rPr lang="fr-CA" smtClean="0"/>
              <a:t>31</a:t>
            </a:fld>
            <a:endParaRPr lang="fr-CA"/>
          </a:p>
        </p:txBody>
      </p:sp>
      <p:pic>
        <p:nvPicPr>
          <p:cNvPr id="11"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11560" y="548680"/>
            <a:ext cx="7848872" cy="5233740"/>
          </a:xfrm>
          <a:prstGeom prst="rect">
            <a:avLst/>
          </a:prstGeom>
        </p:spPr>
        <p:txBody>
          <a:bodyPr wrap="square">
            <a:spAutoFit/>
          </a:bodyPr>
          <a:lstStyle/>
          <a:p>
            <a:pPr defTabSz="914400" eaLnBrk="1" hangingPunct="1">
              <a:lnSpc>
                <a:spcPct val="116000"/>
              </a:lnSpc>
            </a:pPr>
            <a:r>
              <a:rPr lang="fr-FR" altLang="fr-FR" sz="2400" b="1">
                <a:solidFill>
                  <a:schemeClr val="accent1"/>
                </a:solidFill>
                <a:latin typeface="Gill Sans" charset="0"/>
                <a:ea typeface="Gill Sans" charset="0"/>
                <a:cs typeface="Gill Sans" charset="0"/>
              </a:rPr>
              <a:t>DEVOIRS ET OBLIGATIONS </a:t>
            </a:r>
            <a:r>
              <a:rPr lang="fr-FR" altLang="fr-FR" sz="2400" b="1">
                <a:solidFill>
                  <a:schemeClr val="accent1"/>
                </a:solidFill>
                <a:effectLst>
                  <a:outerShdw blurRad="38100" dist="38100" dir="2700000" algn="tl">
                    <a:srgbClr val="C0C0C0"/>
                  </a:outerShdw>
                </a:effectLst>
                <a:latin typeface="Gill Sans" charset="0"/>
                <a:ea typeface="Gill Sans" charset="0"/>
                <a:cs typeface="Gill Sans" charset="0"/>
              </a:rPr>
              <a:t>ENVERS LE PUBLIC</a:t>
            </a:r>
            <a:r>
              <a:rPr lang="fr-FR" altLang="fr-FR" sz="2400" b="1">
                <a:solidFill>
                  <a:schemeClr val="accent1"/>
                </a:solidFill>
                <a:latin typeface="Gill Sans" charset="0"/>
                <a:ea typeface="Gill Sans" charset="0"/>
                <a:cs typeface="Gill Sans" charset="0"/>
              </a:rPr>
              <a:t> (58-61)</a:t>
            </a:r>
          </a:p>
          <a:p>
            <a:pPr defTabSz="914400" eaLnBrk="1" hangingPunct="1">
              <a:lnSpc>
                <a:spcPct val="116000"/>
              </a:lnSpc>
            </a:pPr>
            <a:endParaRPr lang="fr-FR" altLang="fr-FR" sz="2400" b="1">
              <a:solidFill>
                <a:schemeClr val="accent1"/>
              </a:solidFill>
              <a:latin typeface="Gill Sans" charset="0"/>
              <a:ea typeface="Gill Sans" charset="0"/>
              <a:cs typeface="Gill Sans" charset="0"/>
            </a:endParaRPr>
          </a:p>
          <a:p>
            <a:pPr defTabSz="914400" eaLnBrk="1" hangingPunct="1">
              <a:lnSpc>
                <a:spcPct val="116000"/>
              </a:lnSpc>
            </a:pPr>
            <a:r>
              <a:rPr lang="fr-FR" altLang="fr-FR" sz="2400" b="1">
                <a:solidFill>
                  <a:schemeClr val="accent1"/>
                </a:solidFill>
                <a:latin typeface="Gill Sans" charset="0"/>
                <a:ea typeface="Gill Sans" charset="0"/>
                <a:cs typeface="Gill Sans" charset="0"/>
              </a:rPr>
              <a:t>DEVOIRS ET OBLIGATIONS </a:t>
            </a:r>
            <a:r>
              <a:rPr lang="fr-FR" altLang="fr-FR" sz="2400" b="1">
                <a:solidFill>
                  <a:schemeClr val="accent1"/>
                </a:solidFill>
                <a:effectLst>
                  <a:outerShdw blurRad="38100" dist="38100" dir="2700000" algn="tl">
                    <a:srgbClr val="C0C0C0"/>
                  </a:outerShdw>
                </a:effectLst>
                <a:latin typeface="Gill Sans" charset="0"/>
                <a:ea typeface="Gill Sans" charset="0"/>
                <a:cs typeface="Gill Sans" charset="0"/>
              </a:rPr>
              <a:t>ENVERS LA PROFESSION</a:t>
            </a:r>
            <a:r>
              <a:rPr lang="fr-FR" altLang="fr-FR" sz="2400" b="1">
                <a:solidFill>
                  <a:schemeClr val="accent1"/>
                </a:solidFill>
                <a:latin typeface="Gill Sans" charset="0"/>
                <a:ea typeface="Gill Sans" charset="0"/>
                <a:cs typeface="Gill Sans" charset="0"/>
              </a:rPr>
              <a:t> (62-69)</a:t>
            </a:r>
          </a:p>
          <a:p>
            <a:pPr defTabSz="914400" eaLnBrk="1" hangingPunct="1">
              <a:lnSpc>
                <a:spcPct val="116000"/>
              </a:lnSpc>
            </a:pPr>
            <a:endParaRPr lang="fr-FR" altLang="fr-FR" sz="2400" b="1">
              <a:solidFill>
                <a:schemeClr val="accent1"/>
              </a:solidFill>
              <a:latin typeface="Gill Sans" charset="0"/>
              <a:ea typeface="Gill Sans" charset="0"/>
              <a:cs typeface="Gill Sans" charset="0"/>
            </a:endParaRPr>
          </a:p>
          <a:p>
            <a:pPr defTabSz="914400" eaLnBrk="1" hangingPunct="1">
              <a:lnSpc>
                <a:spcPct val="116000"/>
              </a:lnSpc>
            </a:pPr>
            <a:r>
              <a:rPr lang="fr-FR" altLang="fr-FR" sz="2400" b="1">
                <a:solidFill>
                  <a:schemeClr val="accent1"/>
                </a:solidFill>
                <a:latin typeface="Gill Sans" charset="0"/>
                <a:ea typeface="Gill Sans" charset="0"/>
                <a:cs typeface="Gill Sans" charset="0"/>
              </a:rPr>
              <a:t>RECHERCHE (70-74)</a:t>
            </a:r>
          </a:p>
          <a:p>
            <a:pPr defTabSz="914400" eaLnBrk="1" hangingPunct="1">
              <a:lnSpc>
                <a:spcPct val="116000"/>
              </a:lnSpc>
            </a:pPr>
            <a:endParaRPr lang="fr-FR" altLang="fr-FR" sz="2400" b="1">
              <a:solidFill>
                <a:schemeClr val="accent1"/>
              </a:solidFill>
              <a:latin typeface="Gill Sans" charset="0"/>
              <a:ea typeface="Gill Sans" charset="0"/>
              <a:cs typeface="Gill Sans" charset="0"/>
            </a:endParaRPr>
          </a:p>
          <a:p>
            <a:pPr defTabSz="914400" eaLnBrk="1" hangingPunct="1">
              <a:lnSpc>
                <a:spcPct val="116000"/>
              </a:lnSpc>
            </a:pPr>
            <a:r>
              <a:rPr lang="fr-FR" altLang="fr-FR" sz="2400" b="1">
                <a:solidFill>
                  <a:schemeClr val="accent1"/>
                </a:solidFill>
                <a:latin typeface="Gill Sans" charset="0"/>
                <a:ea typeface="Gill Sans" charset="0"/>
                <a:cs typeface="Gill Sans" charset="0"/>
              </a:rPr>
              <a:t>PUBLICIT</a:t>
            </a:r>
            <a:r>
              <a:rPr lang="fr-FR" altLang="fr-FR" sz="2400" b="1">
                <a:solidFill>
                  <a:schemeClr val="accent1"/>
                </a:solidFill>
                <a:ea typeface="Gill Sans" charset="0"/>
                <a:cs typeface="Gill Sans" charset="0"/>
              </a:rPr>
              <a:t>É</a:t>
            </a:r>
            <a:r>
              <a:rPr lang="fr-FR" altLang="fr-FR" sz="2400" b="1">
                <a:solidFill>
                  <a:schemeClr val="accent1"/>
                </a:solidFill>
                <a:latin typeface="Gill Sans" charset="0"/>
                <a:ea typeface="Gill Sans" charset="0"/>
                <a:cs typeface="Gill Sans" charset="0"/>
              </a:rPr>
              <a:t> (75-78)</a:t>
            </a:r>
          </a:p>
          <a:p>
            <a:pPr defTabSz="914400" eaLnBrk="1" hangingPunct="1">
              <a:lnSpc>
                <a:spcPct val="116000"/>
              </a:lnSpc>
            </a:pPr>
            <a:endParaRPr lang="fr-FR" altLang="fr-FR" sz="2400" b="1">
              <a:solidFill>
                <a:schemeClr val="accent1"/>
              </a:solidFill>
              <a:latin typeface="Gill Sans" charset="0"/>
              <a:ea typeface="Gill Sans" charset="0"/>
              <a:cs typeface="Gill Sans" charset="0"/>
            </a:endParaRPr>
          </a:p>
          <a:p>
            <a:pPr defTabSz="914400" eaLnBrk="1" hangingPunct="1">
              <a:lnSpc>
                <a:spcPct val="116000"/>
              </a:lnSpc>
            </a:pPr>
            <a:r>
              <a:rPr lang="fr-FR" altLang="fr-FR" sz="2400" b="1">
                <a:solidFill>
                  <a:schemeClr val="accent1"/>
                </a:solidFill>
                <a:latin typeface="Gill Sans" charset="0"/>
                <a:ea typeface="Gill Sans" charset="0"/>
                <a:cs typeface="Gill Sans" charset="0"/>
              </a:rPr>
              <a:t>UTILISATION DU SYMBOLE GRAPHIQUE DE L</a:t>
            </a:r>
            <a:r>
              <a:rPr lang="fr-FR" altLang="fr-FR" sz="2400" b="1">
                <a:solidFill>
                  <a:schemeClr val="accent1"/>
                </a:solidFill>
                <a:ea typeface="Gill Sans" charset="0"/>
                <a:cs typeface="Gill Sans" charset="0"/>
              </a:rPr>
              <a:t>’</a:t>
            </a:r>
            <a:r>
              <a:rPr lang="fr-FR" altLang="fr-FR" sz="2400" b="1">
                <a:solidFill>
                  <a:schemeClr val="accent1"/>
                </a:solidFill>
                <a:latin typeface="Gill Sans" charset="0"/>
                <a:ea typeface="Gill Sans" charset="0"/>
                <a:cs typeface="Gill Sans" charset="0"/>
              </a:rPr>
              <a:t>ORDRE (79-84)</a:t>
            </a:r>
          </a:p>
        </p:txBody>
      </p:sp>
    </p:spTree>
    <p:extLst>
      <p:ext uri="{BB962C8B-B14F-4D97-AF65-F5344CB8AC3E}">
        <p14:creationId xmlns:p14="http://schemas.microsoft.com/office/powerpoint/2010/main" val="1529994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p:txBody>
          <a:bodyPr>
            <a:normAutofit/>
          </a:bodyPr>
          <a:lstStyle/>
          <a:p>
            <a:r>
              <a:rPr lang="fr-FR" altLang="fr-FR" sz="3600" dirty="0">
                <a:solidFill>
                  <a:schemeClr val="accent1"/>
                </a:solidFill>
              </a:rPr>
              <a:t>Scénario : Expertise </a:t>
            </a:r>
            <a:r>
              <a:rPr lang="fr-FR" altLang="fr-FR" sz="3600" dirty="0" err="1">
                <a:solidFill>
                  <a:schemeClr val="accent1"/>
                </a:solidFill>
              </a:rPr>
              <a:t>psycholégale</a:t>
            </a:r>
            <a:endParaRPr lang="fr-CA" sz="3600" dirty="0">
              <a:solidFill>
                <a:schemeClr val="accent1"/>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32</a:t>
            </a:fld>
            <a:endParaRPr lang="fr-CA"/>
          </a:p>
        </p:txBody>
      </p:sp>
      <p:sp>
        <p:nvSpPr>
          <p:cNvPr id="4" name="Titre 3"/>
          <p:cNvSpPr>
            <a:spLocks noGrp="1"/>
          </p:cNvSpPr>
          <p:nvPr>
            <p:ph type="title"/>
          </p:nvPr>
        </p:nvSpPr>
        <p:spPr/>
        <p:txBody>
          <a:bodyPr/>
          <a:lstStyle/>
          <a:p>
            <a:r>
              <a:rPr lang="fr-CA" dirty="0">
                <a:solidFill>
                  <a:schemeClr val="accent3"/>
                </a:solidFill>
              </a:rPr>
              <a:t>JOUR 1</a:t>
            </a:r>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4542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FR" altLang="fr-FR" sz="3600" b="1">
                <a:solidFill>
                  <a:schemeClr val="accent1"/>
                </a:solidFill>
              </a:rPr>
              <a:t>Scénario: Expertise </a:t>
            </a:r>
            <a:r>
              <a:rPr lang="fr-FR" altLang="fr-FR" sz="3600" b="1" err="1">
                <a:solidFill>
                  <a:schemeClr val="accent1"/>
                </a:solidFill>
              </a:rPr>
              <a:t>psycholégale</a:t>
            </a:r>
            <a:endParaRPr lang="fr-CA" b="1">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33</a:t>
            </a:fld>
            <a:endParaRPr lang="fr-CA" dirty="0"/>
          </a:p>
        </p:txBody>
      </p:sp>
      <p:sp>
        <p:nvSpPr>
          <p:cNvPr id="7" name="Espace réservé du contenu 6"/>
          <p:cNvSpPr>
            <a:spLocks noGrp="1"/>
          </p:cNvSpPr>
          <p:nvPr>
            <p:ph sz="quarter" idx="1"/>
          </p:nvPr>
        </p:nvSpPr>
        <p:spPr>
          <a:xfrm>
            <a:off x="301752" y="1628800"/>
            <a:ext cx="8503920" cy="4608512"/>
          </a:xfrm>
        </p:spPr>
        <p:txBody>
          <a:bodyPr>
            <a:normAutofit fontScale="55000" lnSpcReduction="20000"/>
          </a:bodyPr>
          <a:lstStyle/>
          <a:p>
            <a:pPr marL="0" indent="0" algn="just">
              <a:spcBef>
                <a:spcPts val="600"/>
              </a:spcBef>
              <a:buClr>
                <a:srgbClr val="7FD13B"/>
              </a:buClr>
              <a:buSzPct val="76000"/>
              <a:buNone/>
            </a:pPr>
            <a:r>
              <a:rPr lang="fr-FR" altLang="fr-FR" sz="3600" dirty="0">
                <a:solidFill>
                  <a:schemeClr val="accent1"/>
                </a:solidFill>
              </a:rPr>
              <a:t>Récemment, à la demande de la mère, j’ai expertisé une famille de trois enfants. J’ai fait la connaissance du père le jour où il les amena en entrevue: il m’est apparu un homme plein d’allure.  Malheureusement, tout le temps dont je disposais ce jour -là fut consacré à connaître les enfants, à leur faire passer les tests, etc. J’ai rencontré la mère la semaine suivante. Elle, par contre, m’a semblé curieuse, j’ai bien fait de lui faire passer le MMPI et le Rorschach.  Afin de ne rien oublier d’important, j’ai fait l’enregistrement de tous les entretiens, </a:t>
            </a:r>
            <a:r>
              <a:rPr lang="fr-FR" altLang="fr-FR" sz="3600" b="1" dirty="0">
                <a:solidFill>
                  <a:schemeClr val="accent1"/>
                </a:solidFill>
              </a:rPr>
              <a:t>y compris ceux avec les enfants</a:t>
            </a:r>
            <a:r>
              <a:rPr lang="fr-FR" altLang="fr-FR" sz="3600" dirty="0">
                <a:solidFill>
                  <a:schemeClr val="accent1"/>
                </a:solidFill>
              </a:rPr>
              <a:t>. Par la suite, j’ai fixé un rendez-vous avec le père, mais il a dû annuler à la dernière minute. La semaine suivante, retenue à la Cour dans le cadre d’une autre expertise, c’est moi qui ai dû annuler. Le temps passant, et comme il me fallait remettre mon rapport dix jours avant la tenue de l’audition en cour supérieure, j’ai décidé de le rédiger. Mon opinion étant fixée, j’ai recommandé, dans le meilleur intérêt des enfants, que la garde soit accordée au père: il m’apparaissait être le parent le mieux équipé pour prendre soin d’eux.</a:t>
            </a:r>
          </a:p>
          <a:p>
            <a:pPr marL="0" indent="0" algn="just">
              <a:spcBef>
                <a:spcPts val="600"/>
              </a:spcBef>
              <a:buClr>
                <a:srgbClr val="7FD13B"/>
              </a:buClr>
              <a:buSzPct val="76000"/>
              <a:buNone/>
            </a:pPr>
            <a:r>
              <a:rPr lang="fr-FR" altLang="fr-FR" sz="3600" dirty="0">
                <a:solidFill>
                  <a:schemeClr val="accent1"/>
                </a:solidFill>
              </a:rPr>
              <a:t>Quand j’ai fait parvenir mon rapport aux avocats, mes problèmes ont commencé. Madame, pour sa part, a demandé que je lui remette le dossier au complet, de même que les enregistrements des entrevues.</a:t>
            </a:r>
          </a:p>
          <a:p>
            <a:endParaRPr lang="fr-CA" dirty="0"/>
          </a:p>
        </p:txBody>
      </p:sp>
      <p:pic>
        <p:nvPicPr>
          <p:cNvPr id="8"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18538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
          <p:cNvSpPr>
            <a:spLocks noGrp="1"/>
          </p:cNvSpPr>
          <p:nvPr>
            <p:ph type="title"/>
          </p:nvPr>
        </p:nvSpPr>
        <p:spPr bwMode="auto">
          <a:xfrm>
            <a:off x="475488" y="34449"/>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Scénario: travail en équipe</a:t>
            </a:r>
          </a:p>
        </p:txBody>
      </p:sp>
      <p:sp>
        <p:nvSpPr>
          <p:cNvPr id="62467"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773113" indent="-773113" algn="l" eaLnBrk="1" hangingPunct="1">
              <a:lnSpc>
                <a:spcPct val="110000"/>
              </a:lnSpc>
              <a:spcBef>
                <a:spcPts val="1000"/>
              </a:spcBef>
              <a:buClr>
                <a:srgbClr val="7FD13B"/>
              </a:buClr>
              <a:buSzPct val="76000"/>
              <a:buFont typeface="Wingdings" charset="2"/>
              <a:buChar char="•"/>
            </a:pPr>
            <a:endParaRPr lang="fr-FR" altLang="fr-FR" sz="2800" dirty="0">
              <a:solidFill>
                <a:srgbClr val="000000"/>
              </a:solidFill>
            </a:endParaRPr>
          </a:p>
          <a:p>
            <a:pPr marL="0" indent="0" algn="l" eaLnBrk="1" hangingPunct="1">
              <a:lnSpc>
                <a:spcPct val="110000"/>
              </a:lnSpc>
              <a:spcBef>
                <a:spcPts val="1000"/>
              </a:spcBef>
              <a:buClrTx/>
              <a:buSzPct val="76000"/>
              <a:buNone/>
            </a:pPr>
            <a:r>
              <a:rPr lang="fr-FR" altLang="fr-FR" sz="2800" dirty="0">
                <a:solidFill>
                  <a:schemeClr val="accent1"/>
                </a:solidFill>
              </a:rPr>
              <a:t>En vous appuyant  sur le </a:t>
            </a:r>
            <a:r>
              <a:rPr lang="fr-FR" altLang="fr-FR" sz="2800" b="1" i="1" dirty="0">
                <a:solidFill>
                  <a:schemeClr val="accent1"/>
                </a:solidFill>
              </a:rPr>
              <a:t>Code de déontologie</a:t>
            </a:r>
            <a:r>
              <a:rPr lang="fr-FR" altLang="fr-FR" sz="2800" dirty="0">
                <a:solidFill>
                  <a:schemeClr val="accent1"/>
                </a:solidFill>
              </a:rPr>
              <a:t> </a:t>
            </a:r>
          </a:p>
          <a:p>
            <a:pPr>
              <a:lnSpc>
                <a:spcPct val="110000"/>
              </a:lnSpc>
              <a:spcBef>
                <a:spcPts val="1000"/>
              </a:spcBef>
              <a:buClrTx/>
              <a:buSzPct val="76000"/>
            </a:pPr>
            <a:r>
              <a:rPr lang="fr-FR" altLang="fr-FR" sz="2800" dirty="0">
                <a:solidFill>
                  <a:schemeClr val="accent1"/>
                </a:solidFill>
              </a:rPr>
              <a:t>Identifiez le ou les problèmes en les reliant aux  articles qui pourraient être malmenés dans ce scénario</a:t>
            </a:r>
          </a:p>
          <a:p>
            <a:pPr>
              <a:lnSpc>
                <a:spcPct val="110000"/>
              </a:lnSpc>
              <a:spcBef>
                <a:spcPts val="1000"/>
              </a:spcBef>
              <a:buClrTx/>
              <a:buSzPct val="76000"/>
            </a:pPr>
            <a:r>
              <a:rPr lang="fr-FR" altLang="fr-FR" sz="2800" dirty="0">
                <a:solidFill>
                  <a:schemeClr val="accent1"/>
                </a:solidFill>
              </a:rPr>
              <a:t>Trouvez des mesures correctrices</a:t>
            </a:r>
          </a:p>
          <a:p>
            <a:pPr>
              <a:lnSpc>
                <a:spcPct val="110000"/>
              </a:lnSpc>
              <a:spcBef>
                <a:spcPts val="1000"/>
              </a:spcBef>
              <a:buClrTx/>
              <a:buSzPct val="76000"/>
            </a:pPr>
            <a:r>
              <a:rPr lang="fr-FR" altLang="fr-FR" sz="2800" dirty="0">
                <a:solidFill>
                  <a:schemeClr val="accent1"/>
                </a:solidFill>
              </a:rPr>
              <a:t>Trouvez des mesures préventives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34</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5739042"/>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1368426" y="2743200"/>
            <a:ext cx="6480174" cy="2197968"/>
          </a:xfrm>
        </p:spPr>
        <p:txBody>
          <a:bodyPr>
            <a:normAutofit fontScale="77500" lnSpcReduction="20000"/>
          </a:bodyPr>
          <a:lstStyle/>
          <a:p>
            <a:endParaRPr lang="fr-FR" altLang="fr-FR" sz="3600" dirty="0">
              <a:solidFill>
                <a:schemeClr val="accent1"/>
              </a:solidFill>
            </a:endParaRPr>
          </a:p>
          <a:p>
            <a:r>
              <a:rPr lang="fr-FR" altLang="fr-FR" sz="2800" dirty="0">
                <a:solidFill>
                  <a:schemeClr val="accent1"/>
                </a:solidFill>
              </a:rPr>
              <a:t>Notion de client</a:t>
            </a:r>
          </a:p>
          <a:p>
            <a:r>
              <a:rPr lang="fr-FR" altLang="fr-FR" sz="2800" dirty="0">
                <a:solidFill>
                  <a:schemeClr val="accent1"/>
                </a:solidFill>
              </a:rPr>
              <a:t>consentement</a:t>
            </a:r>
          </a:p>
          <a:p>
            <a:r>
              <a:rPr lang="fr-FR" altLang="fr-FR" sz="2800" dirty="0">
                <a:solidFill>
                  <a:schemeClr val="accent1"/>
                </a:solidFill>
              </a:rPr>
              <a:t>Secret professionnel</a:t>
            </a:r>
          </a:p>
          <a:p>
            <a:r>
              <a:rPr lang="fr-FR" altLang="fr-FR" sz="2800" dirty="0">
                <a:solidFill>
                  <a:schemeClr val="accent1"/>
                </a:solidFill>
              </a:rPr>
              <a:t>Expertise </a:t>
            </a:r>
            <a:r>
              <a:rPr lang="fr-FR" altLang="fr-FR" sz="2800" dirty="0" err="1">
                <a:solidFill>
                  <a:schemeClr val="accent1"/>
                </a:solidFill>
              </a:rPr>
              <a:t>psycholégale</a:t>
            </a:r>
            <a:endParaRPr lang="fr-FR" altLang="fr-FR" sz="2800" dirty="0">
              <a:solidFill>
                <a:schemeClr val="accent1"/>
              </a:solidFill>
            </a:endParaRPr>
          </a:p>
          <a:p>
            <a:r>
              <a:rPr lang="fr-FR" altLang="fr-FR" sz="2800" dirty="0">
                <a:solidFill>
                  <a:schemeClr val="accent1"/>
                </a:solidFill>
              </a:rPr>
              <a:t>témoignage</a:t>
            </a:r>
          </a:p>
          <a:p>
            <a:endParaRPr lang="fr-CA" sz="3600" dirty="0">
              <a:solidFill>
                <a:schemeClr val="accent1"/>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35</a:t>
            </a:fld>
            <a:endParaRPr lang="fr-CA"/>
          </a:p>
        </p:txBody>
      </p:sp>
      <p:sp>
        <p:nvSpPr>
          <p:cNvPr id="4" name="Titre 3"/>
          <p:cNvSpPr>
            <a:spLocks noGrp="1"/>
          </p:cNvSpPr>
          <p:nvPr>
            <p:ph type="title"/>
          </p:nvPr>
        </p:nvSpPr>
        <p:spPr/>
        <p:txBody>
          <a:bodyPr/>
          <a:lstStyle/>
          <a:p>
            <a:r>
              <a:rPr lang="fr-CA" dirty="0">
                <a:solidFill>
                  <a:schemeClr val="accent3"/>
                </a:solidFill>
              </a:rPr>
              <a:t>JOUR 1</a:t>
            </a:r>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27510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idx="1"/>
          </p:nvPr>
        </p:nvSpPr>
        <p:spPr>
          <a:xfrm>
            <a:off x="1368426" y="2743200"/>
            <a:ext cx="6480174" cy="2125960"/>
          </a:xfrm>
        </p:spPr>
        <p:txBody>
          <a:bodyPr>
            <a:normAutofit fontScale="70000" lnSpcReduction="20000"/>
          </a:bodyPr>
          <a:lstStyle/>
          <a:p>
            <a:r>
              <a:rPr lang="fr-CA" sz="4500" dirty="0">
                <a:solidFill>
                  <a:schemeClr val="accent1"/>
                </a:solidFill>
              </a:rPr>
              <a:t>LA NOTION DE CLIENT</a:t>
            </a:r>
          </a:p>
          <a:p>
            <a:r>
              <a:rPr lang="fr-CA" sz="3800" dirty="0">
                <a:solidFill>
                  <a:schemeClr val="accent1"/>
                </a:solidFill>
              </a:rPr>
              <a:t>Demandeur</a:t>
            </a:r>
          </a:p>
          <a:p>
            <a:r>
              <a:rPr lang="fr-CA" sz="3800" dirty="0">
                <a:solidFill>
                  <a:schemeClr val="accent1"/>
                </a:solidFill>
              </a:rPr>
              <a:t>Objet</a:t>
            </a:r>
          </a:p>
          <a:p>
            <a:r>
              <a:rPr lang="fr-CA" sz="3800" dirty="0">
                <a:solidFill>
                  <a:schemeClr val="accent1"/>
                </a:solidFill>
              </a:rPr>
              <a:t>Payeur</a:t>
            </a:r>
          </a:p>
          <a:p>
            <a:r>
              <a:rPr lang="fr-CA" sz="3800" dirty="0">
                <a:solidFill>
                  <a:schemeClr val="accent1"/>
                </a:solidFill>
              </a:rPr>
              <a:t>Employeur</a:t>
            </a:r>
          </a:p>
          <a:p>
            <a:endParaRPr lang="fr-CA" sz="4000" dirty="0">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36</a:t>
            </a:fld>
            <a:endParaRPr lang="fr-CA"/>
          </a:p>
        </p:txBody>
      </p:sp>
      <p:sp>
        <p:nvSpPr>
          <p:cNvPr id="6" name="Titre 5"/>
          <p:cNvSpPr>
            <a:spLocks noGrp="1"/>
          </p:cNvSpPr>
          <p:nvPr>
            <p:ph type="title"/>
          </p:nvPr>
        </p:nvSpPr>
        <p:spPr/>
        <p:txBody>
          <a:bodyPr/>
          <a:lstStyle/>
          <a:p>
            <a:r>
              <a:rPr lang="fr-CA" dirty="0">
                <a:solidFill>
                  <a:schemeClr val="accent3"/>
                </a:solidFill>
              </a:rPr>
              <a:t>JOUR 1</a:t>
            </a:r>
          </a:p>
        </p:txBody>
      </p:sp>
      <p:pic>
        <p:nvPicPr>
          <p:cNvPr id="8"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12996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sz="3600" b="1">
                <a:solidFill>
                  <a:schemeClr val="accent1"/>
                </a:solidFill>
              </a:rPr>
              <a:t>La notion de client</a:t>
            </a:r>
            <a:endParaRPr lang="fr-CA" b="1">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37</a:t>
            </a:fld>
            <a:endParaRPr lang="fr-CA"/>
          </a:p>
        </p:txBody>
      </p:sp>
      <p:sp>
        <p:nvSpPr>
          <p:cNvPr id="5" name="Espace réservé du contenu 4"/>
          <p:cNvSpPr>
            <a:spLocks noGrp="1"/>
          </p:cNvSpPr>
          <p:nvPr>
            <p:ph sz="quarter" idx="1"/>
          </p:nvPr>
        </p:nvSpPr>
        <p:spPr/>
        <p:txBody>
          <a:bodyPr>
            <a:normAutofit fontScale="92500" lnSpcReduction="20000"/>
          </a:bodyPr>
          <a:lstStyle/>
          <a:p>
            <a:pPr marL="0" indent="0">
              <a:lnSpc>
                <a:spcPct val="98000"/>
              </a:lnSpc>
              <a:spcBef>
                <a:spcPts val="600"/>
              </a:spcBef>
              <a:buClr>
                <a:srgbClr val="7FD13B"/>
              </a:buClr>
              <a:buSzPct val="76000"/>
              <a:buNone/>
              <a:defRPr/>
            </a:pPr>
            <a:endParaRPr lang="fr-FR" sz="2800" dirty="0">
              <a:solidFill>
                <a:schemeClr val="accent1"/>
              </a:solidFill>
              <a:latin typeface="Helvetica" charset="0"/>
              <a:ea typeface="Helvetica" charset="0"/>
              <a:cs typeface="Helvetica" charset="0"/>
            </a:endParaRPr>
          </a:p>
          <a:p>
            <a:pPr marL="0" indent="0" algn="just">
              <a:lnSpc>
                <a:spcPct val="98000"/>
              </a:lnSpc>
              <a:spcBef>
                <a:spcPts val="600"/>
              </a:spcBef>
              <a:buClr>
                <a:srgbClr val="7FD13B"/>
              </a:buClr>
              <a:buSzPct val="76000"/>
              <a:buNone/>
              <a:defRPr/>
            </a:pPr>
            <a:r>
              <a:rPr lang="fr-FR" sz="2800" i="1" dirty="0">
                <a:solidFill>
                  <a:schemeClr val="accent1"/>
                </a:solidFill>
                <a:ea typeface="Helvetica" charset="0"/>
                <a:cs typeface="Helvetica" charset="0"/>
              </a:rPr>
              <a:t>Dans le présent code, à moins que le contexte n’indique un sens différent, on entend par « client » la </a:t>
            </a:r>
            <a:r>
              <a:rPr lang="fr-FR" sz="2800" b="1" i="1" dirty="0">
                <a:solidFill>
                  <a:schemeClr val="accent1"/>
                </a:solidFill>
                <a:effectLst>
                  <a:outerShdw blurRad="38100" dist="38100" dir="2700000" algn="tl">
                    <a:srgbClr val="C0C0C0"/>
                  </a:outerShdw>
                </a:effectLst>
                <a:ea typeface="Helvetica" charset="0"/>
                <a:cs typeface="Helvetica" charset="0"/>
              </a:rPr>
              <a:t>personne</a:t>
            </a:r>
            <a:r>
              <a:rPr lang="fr-FR" sz="2800" i="1" dirty="0">
                <a:solidFill>
                  <a:schemeClr val="accent1"/>
                </a:solidFill>
                <a:effectLst>
                  <a:outerShdw blurRad="38100" dist="38100" dir="2700000" algn="tl">
                    <a:srgbClr val="C0C0C0"/>
                  </a:outerShdw>
                </a:effectLst>
                <a:ea typeface="Helvetica" charset="0"/>
                <a:cs typeface="Helvetica" charset="0"/>
              </a:rPr>
              <a:t>,</a:t>
            </a:r>
            <a:r>
              <a:rPr lang="fr-FR" sz="2800" i="1" dirty="0">
                <a:solidFill>
                  <a:schemeClr val="accent1"/>
                </a:solidFill>
                <a:ea typeface="Helvetica" charset="0"/>
                <a:cs typeface="Helvetica" charset="0"/>
              </a:rPr>
              <a:t> </a:t>
            </a:r>
            <a:r>
              <a:rPr lang="fr-FR" sz="2800" b="1" i="1" dirty="0">
                <a:solidFill>
                  <a:schemeClr val="accent1"/>
                </a:solidFill>
                <a:effectLst>
                  <a:outerShdw blurRad="38100" dist="38100" dir="2700000" algn="tl">
                    <a:srgbClr val="C0C0C0"/>
                  </a:outerShdw>
                </a:effectLst>
                <a:ea typeface="Helvetica" charset="0"/>
                <a:cs typeface="Helvetica" charset="0"/>
              </a:rPr>
              <a:t>le couple,</a:t>
            </a:r>
            <a:r>
              <a:rPr lang="fr-FR" sz="2800" i="1" dirty="0">
                <a:solidFill>
                  <a:schemeClr val="accent1"/>
                </a:solidFill>
                <a:effectLst>
                  <a:outerShdw blurRad="38100" dist="38100" dir="2700000" algn="tl">
                    <a:srgbClr val="C0C0C0"/>
                  </a:outerShdw>
                </a:effectLst>
                <a:ea typeface="Helvetica" charset="0"/>
                <a:cs typeface="Helvetica" charset="0"/>
              </a:rPr>
              <a:t> </a:t>
            </a:r>
            <a:r>
              <a:rPr lang="fr-FR" sz="2800" b="1" i="1" dirty="0">
                <a:solidFill>
                  <a:schemeClr val="accent1"/>
                </a:solidFill>
                <a:effectLst>
                  <a:outerShdw blurRad="38100" dist="38100" dir="2700000" algn="tl">
                    <a:srgbClr val="C0C0C0"/>
                  </a:outerShdw>
                </a:effectLst>
                <a:ea typeface="Helvetica" charset="0"/>
                <a:cs typeface="Helvetica" charset="0"/>
              </a:rPr>
              <a:t>la famille,</a:t>
            </a:r>
            <a:r>
              <a:rPr lang="fr-FR" sz="2800" i="1" dirty="0">
                <a:solidFill>
                  <a:schemeClr val="accent1"/>
                </a:solidFill>
                <a:ea typeface="Helvetica" charset="0"/>
                <a:cs typeface="Helvetica" charset="0"/>
              </a:rPr>
              <a:t> le </a:t>
            </a:r>
            <a:r>
              <a:rPr lang="fr-FR" sz="2800" b="1" i="1" dirty="0">
                <a:solidFill>
                  <a:schemeClr val="accent1"/>
                </a:solidFill>
                <a:effectLst>
                  <a:outerShdw blurRad="38100" dist="38100" dir="2700000" algn="tl">
                    <a:srgbClr val="C0C0C0"/>
                  </a:outerShdw>
                </a:effectLst>
                <a:ea typeface="Helvetica" charset="0"/>
                <a:cs typeface="Helvetica" charset="0"/>
              </a:rPr>
              <a:t>regroupement</a:t>
            </a:r>
            <a:r>
              <a:rPr lang="fr-FR" sz="2800" i="1" dirty="0">
                <a:solidFill>
                  <a:schemeClr val="accent1"/>
                </a:solidFill>
                <a:effectLst>
                  <a:outerShdw blurRad="38100" dist="38100" dir="2700000" algn="tl">
                    <a:srgbClr val="C0C0C0"/>
                  </a:outerShdw>
                </a:effectLst>
                <a:ea typeface="Helvetica" charset="0"/>
                <a:cs typeface="Helvetica" charset="0"/>
              </a:rPr>
              <a:t> </a:t>
            </a:r>
            <a:r>
              <a:rPr lang="fr-FR" sz="2800" b="1" i="1" dirty="0">
                <a:solidFill>
                  <a:schemeClr val="accent1"/>
                </a:solidFill>
                <a:effectLst>
                  <a:outerShdw blurRad="38100" dist="38100" dir="2700000" algn="tl">
                    <a:srgbClr val="C0C0C0"/>
                  </a:outerShdw>
                </a:effectLst>
                <a:ea typeface="Helvetica" charset="0"/>
                <a:cs typeface="Helvetica" charset="0"/>
              </a:rPr>
              <a:t>de personnes,</a:t>
            </a:r>
            <a:r>
              <a:rPr lang="fr-FR" sz="2800" i="1" dirty="0">
                <a:solidFill>
                  <a:schemeClr val="accent1"/>
                </a:solidFill>
                <a:effectLst>
                  <a:outerShdw blurRad="38100" dist="38100" dir="2700000" algn="tl">
                    <a:srgbClr val="C0C0C0"/>
                  </a:outerShdw>
                </a:effectLst>
                <a:ea typeface="Helvetica" charset="0"/>
                <a:cs typeface="Helvetica" charset="0"/>
              </a:rPr>
              <a:t> </a:t>
            </a:r>
            <a:r>
              <a:rPr lang="fr-FR" sz="2800" b="1" i="1" dirty="0">
                <a:solidFill>
                  <a:schemeClr val="accent1"/>
                </a:solidFill>
                <a:effectLst>
                  <a:outerShdw blurRad="38100" dist="38100" dir="2700000" algn="tl">
                    <a:srgbClr val="C0C0C0"/>
                  </a:outerShdw>
                </a:effectLst>
                <a:ea typeface="Helvetica" charset="0"/>
                <a:cs typeface="Helvetica" charset="0"/>
              </a:rPr>
              <a:t>la communauté,</a:t>
            </a:r>
            <a:r>
              <a:rPr lang="fr-FR" sz="2800" i="1" dirty="0">
                <a:solidFill>
                  <a:schemeClr val="accent1"/>
                </a:solidFill>
                <a:effectLst>
                  <a:outerShdw blurRad="38100" dist="38100" dir="2700000" algn="tl">
                    <a:srgbClr val="C0C0C0"/>
                  </a:outerShdw>
                </a:effectLst>
                <a:ea typeface="Helvetica" charset="0"/>
                <a:cs typeface="Helvetica" charset="0"/>
              </a:rPr>
              <a:t> </a:t>
            </a:r>
            <a:r>
              <a:rPr lang="fr-FR" sz="2800" b="1" i="1" dirty="0">
                <a:solidFill>
                  <a:schemeClr val="accent1"/>
                </a:solidFill>
                <a:effectLst>
                  <a:outerShdw blurRad="38100" dist="38100" dir="2700000" algn="tl">
                    <a:srgbClr val="C0C0C0"/>
                  </a:outerShdw>
                </a:effectLst>
                <a:ea typeface="Helvetica" charset="0"/>
                <a:cs typeface="Helvetica" charset="0"/>
              </a:rPr>
              <a:t>l’employeur</a:t>
            </a:r>
            <a:r>
              <a:rPr lang="fr-FR" sz="2800" i="1" dirty="0">
                <a:solidFill>
                  <a:schemeClr val="accent1"/>
                </a:solidFill>
                <a:effectLst>
                  <a:outerShdw blurRad="38100" dist="38100" dir="2700000" algn="tl">
                    <a:srgbClr val="C0C0C0"/>
                  </a:outerShdw>
                </a:effectLst>
                <a:ea typeface="Helvetica" charset="0"/>
                <a:cs typeface="Helvetica" charset="0"/>
              </a:rPr>
              <a:t> ou </a:t>
            </a:r>
            <a:r>
              <a:rPr lang="fr-FR" sz="2800" b="1" i="1" dirty="0">
                <a:solidFill>
                  <a:schemeClr val="accent1"/>
                </a:solidFill>
                <a:effectLst>
                  <a:outerShdw blurRad="38100" dist="38100" dir="2700000" algn="tl">
                    <a:srgbClr val="C0C0C0"/>
                  </a:outerShdw>
                </a:effectLst>
                <a:ea typeface="Helvetica" charset="0"/>
                <a:cs typeface="Helvetica" charset="0"/>
              </a:rPr>
              <a:t>l’organisation </a:t>
            </a:r>
            <a:r>
              <a:rPr lang="fr-FR" sz="2800" i="1" dirty="0">
                <a:solidFill>
                  <a:schemeClr val="accent1"/>
                </a:solidFill>
                <a:ea typeface="Helvetica" charset="0"/>
                <a:cs typeface="Helvetica" charset="0"/>
              </a:rPr>
              <a:t>qui peuvent avoir des statuts différents, comme celui de :</a:t>
            </a:r>
          </a:p>
          <a:p>
            <a:pPr marL="0" indent="0" algn="just">
              <a:lnSpc>
                <a:spcPct val="98000"/>
              </a:lnSpc>
              <a:spcBef>
                <a:spcPts val="600"/>
              </a:spcBef>
              <a:buNone/>
              <a:defRPr/>
            </a:pPr>
            <a:r>
              <a:rPr lang="fr-FR" sz="2800" i="1" dirty="0">
                <a:solidFill>
                  <a:schemeClr val="accent1"/>
                </a:solidFill>
                <a:ea typeface="Helvetica" charset="0"/>
                <a:cs typeface="Helvetica" charset="0"/>
              </a:rPr>
              <a:t>• </a:t>
            </a:r>
            <a:r>
              <a:rPr lang="fr-FR" sz="2800" b="1" i="1" dirty="0">
                <a:solidFill>
                  <a:schemeClr val="accent1"/>
                </a:solidFill>
                <a:effectLst>
                  <a:outerShdw blurRad="38100" dist="38100" dir="2700000" algn="tl">
                    <a:srgbClr val="C0C0C0"/>
                  </a:outerShdw>
                </a:effectLst>
                <a:ea typeface="Helvetica" charset="0"/>
                <a:cs typeface="Helvetica" charset="0"/>
              </a:rPr>
              <a:t>demandeur de services (ou le mandant)</a:t>
            </a:r>
          </a:p>
          <a:p>
            <a:pPr marL="0" indent="0" algn="just">
              <a:lnSpc>
                <a:spcPct val="98000"/>
              </a:lnSpc>
              <a:spcBef>
                <a:spcPts val="600"/>
              </a:spcBef>
              <a:buNone/>
              <a:defRPr/>
            </a:pPr>
            <a:r>
              <a:rPr lang="fr-FR" sz="2800" i="1" dirty="0">
                <a:solidFill>
                  <a:schemeClr val="accent1"/>
                </a:solidFill>
                <a:ea typeface="Helvetica" charset="0"/>
                <a:cs typeface="Helvetica" charset="0"/>
              </a:rPr>
              <a:t>• </a:t>
            </a:r>
            <a:r>
              <a:rPr lang="fr-FR" sz="2800" b="1" i="1" dirty="0">
                <a:solidFill>
                  <a:schemeClr val="accent1"/>
                </a:solidFill>
                <a:effectLst>
                  <a:outerShdw blurRad="38100" dist="38100" dir="2700000" algn="tl">
                    <a:srgbClr val="C0C0C0"/>
                  </a:outerShdw>
                </a:effectLst>
                <a:ea typeface="Helvetica" charset="0"/>
                <a:cs typeface="Helvetica" charset="0"/>
              </a:rPr>
              <a:t>objet de services</a:t>
            </a:r>
          </a:p>
          <a:p>
            <a:pPr marL="0" indent="0" algn="just">
              <a:lnSpc>
                <a:spcPct val="98000"/>
              </a:lnSpc>
              <a:spcBef>
                <a:spcPts val="600"/>
              </a:spcBef>
              <a:buNone/>
              <a:defRPr/>
            </a:pPr>
            <a:r>
              <a:rPr lang="fr-FR" sz="2800" i="1" dirty="0">
                <a:solidFill>
                  <a:schemeClr val="accent1"/>
                </a:solidFill>
                <a:ea typeface="Helvetica" charset="0"/>
                <a:cs typeface="Helvetica" charset="0"/>
              </a:rPr>
              <a:t>• </a:t>
            </a:r>
            <a:r>
              <a:rPr lang="fr-FR" sz="2800" b="1" i="1" dirty="0">
                <a:solidFill>
                  <a:schemeClr val="accent1"/>
                </a:solidFill>
                <a:effectLst>
                  <a:outerShdw blurRad="38100" dist="38100" dir="2700000" algn="tl">
                    <a:srgbClr val="C0C0C0"/>
                  </a:outerShdw>
                </a:effectLst>
                <a:ea typeface="Helvetica" charset="0"/>
                <a:cs typeface="Helvetica" charset="0"/>
              </a:rPr>
              <a:t>payeur</a:t>
            </a:r>
          </a:p>
          <a:p>
            <a:pPr marL="0" indent="0" algn="just">
              <a:lnSpc>
                <a:spcPct val="98000"/>
              </a:lnSpc>
              <a:spcBef>
                <a:spcPts val="600"/>
              </a:spcBef>
              <a:buNone/>
              <a:defRPr/>
            </a:pPr>
            <a:r>
              <a:rPr lang="fr-FR" sz="2800" i="1" dirty="0">
                <a:solidFill>
                  <a:schemeClr val="accent1"/>
                </a:solidFill>
                <a:ea typeface="Helvetica" charset="0"/>
                <a:cs typeface="Helvetica" charset="0"/>
              </a:rPr>
              <a:t>• </a:t>
            </a:r>
            <a:r>
              <a:rPr lang="fr-FR" sz="2800" b="1" i="1" dirty="0">
                <a:solidFill>
                  <a:schemeClr val="accent1"/>
                </a:solidFill>
                <a:effectLst>
                  <a:outerShdw blurRad="38100" dist="38100" dir="2700000" algn="tl">
                    <a:srgbClr val="C0C0C0"/>
                  </a:outerShdw>
                </a:effectLst>
                <a:ea typeface="Helvetica" charset="0"/>
                <a:cs typeface="Helvetica" charset="0"/>
              </a:rPr>
              <a:t>employeur</a:t>
            </a:r>
          </a:p>
          <a:p>
            <a:pPr marL="0" indent="0">
              <a:lnSpc>
                <a:spcPct val="98000"/>
              </a:lnSpc>
              <a:spcBef>
                <a:spcPts val="600"/>
              </a:spcBef>
              <a:buNone/>
              <a:defRPr/>
            </a:pPr>
            <a:endParaRPr lang="fr-FR" sz="2400" i="1" dirty="0">
              <a:solidFill>
                <a:schemeClr val="accent1"/>
              </a:solidFill>
              <a:effectLst>
                <a:outerShdw blurRad="38100" dist="38100" dir="2700000" algn="tl">
                  <a:srgbClr val="C0C0C0"/>
                </a:outerShdw>
              </a:effectLst>
              <a:ea typeface="Helvetica" charset="0"/>
              <a:cs typeface="Helvetica" charset="0"/>
            </a:endParaRPr>
          </a:p>
          <a:p>
            <a:pPr marL="0" indent="0">
              <a:lnSpc>
                <a:spcPct val="98000"/>
              </a:lnSpc>
              <a:spcBef>
                <a:spcPts val="600"/>
              </a:spcBef>
              <a:buNone/>
              <a:defRPr/>
            </a:pPr>
            <a:r>
              <a:rPr lang="fr-FR" sz="2400" i="1" dirty="0">
                <a:solidFill>
                  <a:schemeClr val="accent1"/>
                </a:solidFill>
                <a:effectLst>
                  <a:outerShdw blurRad="38100" dist="38100" dir="2700000" algn="tl">
                    <a:srgbClr val="C0C0C0"/>
                  </a:outerShdw>
                </a:effectLst>
                <a:ea typeface="Helvetica" charset="0"/>
                <a:cs typeface="Helvetica" charset="0"/>
              </a:rPr>
              <a:t>Voir la note explicative sous l’article 1.</a:t>
            </a:r>
            <a:endParaRPr lang="fr-FR" sz="2400" i="1" dirty="0">
              <a:solidFill>
                <a:schemeClr val="accent1"/>
              </a:solidFill>
              <a:ea typeface="Helvetica" charset="0"/>
              <a:cs typeface="Helvetica" charset="0"/>
            </a:endParaRPr>
          </a:p>
          <a:p>
            <a:endParaRPr lang="fr-CA" dirty="0"/>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08664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altLang="fr-FR" sz="3600" b="1">
                <a:solidFill>
                  <a:schemeClr val="accent1"/>
                </a:solidFill>
              </a:rPr>
              <a:t>Droit à l'inviolabilité et l'intégrité de la personne</a:t>
            </a:r>
            <a:endParaRPr lang="fr-CA" b="1">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38</a:t>
            </a:fld>
            <a:endParaRPr lang="fr-CA"/>
          </a:p>
        </p:txBody>
      </p:sp>
      <p:sp>
        <p:nvSpPr>
          <p:cNvPr id="5" name="Espace réservé du contenu 4"/>
          <p:cNvSpPr>
            <a:spLocks noGrp="1"/>
          </p:cNvSpPr>
          <p:nvPr>
            <p:ph sz="quarter" idx="1"/>
          </p:nvPr>
        </p:nvSpPr>
        <p:spPr/>
        <p:txBody>
          <a:bodyPr/>
          <a:lstStyle/>
          <a:p>
            <a:pPr>
              <a:spcBef>
                <a:spcPts val="600"/>
              </a:spcBef>
              <a:buClrTx/>
              <a:buSzPct val="76000"/>
              <a:buFont typeface="Arial" charset="0"/>
              <a:buChar char="•"/>
              <a:defRPr/>
            </a:pPr>
            <a:endParaRPr lang="fr-FR" sz="2800" dirty="0">
              <a:solidFill>
                <a:schemeClr val="accent1"/>
              </a:solidFill>
            </a:endParaRPr>
          </a:p>
          <a:p>
            <a:pPr>
              <a:spcBef>
                <a:spcPts val="600"/>
              </a:spcBef>
              <a:buClrTx/>
              <a:buSzPct val="76000"/>
              <a:buFont typeface="Arial" charset="0"/>
              <a:buChar char="•"/>
              <a:defRPr/>
            </a:pPr>
            <a:r>
              <a:rPr lang="fr-FR" sz="2800" dirty="0">
                <a:solidFill>
                  <a:schemeClr val="accent1"/>
                </a:solidFill>
              </a:rPr>
              <a:t>Devoir d'obtenir le </a:t>
            </a:r>
            <a:r>
              <a:rPr lang="fr-FR" sz="2800" b="1" dirty="0">
                <a:solidFill>
                  <a:schemeClr val="accent1"/>
                </a:solidFill>
                <a:effectLst>
                  <a:outerShdw blurRad="38100" dist="38100" dir="2700000" algn="tl">
                    <a:srgbClr val="C0C0C0"/>
                  </a:outerShdw>
                </a:effectLst>
              </a:rPr>
              <a:t>consentement</a:t>
            </a:r>
            <a:r>
              <a:rPr lang="fr-FR" sz="2800" dirty="0">
                <a:solidFill>
                  <a:schemeClr val="accent1"/>
                </a:solidFill>
              </a:rPr>
              <a:t> avant l'intervention, l'évaluation ou la cueillette de données</a:t>
            </a:r>
          </a:p>
          <a:p>
            <a:pPr marL="0" indent="0">
              <a:spcBef>
                <a:spcPts val="600"/>
              </a:spcBef>
              <a:buClrTx/>
              <a:buSzPct val="76000"/>
              <a:buNone/>
              <a:defRPr/>
            </a:pPr>
            <a:endParaRPr lang="fr-FR" sz="2800" dirty="0">
              <a:solidFill>
                <a:schemeClr val="accent1"/>
              </a:solidFill>
            </a:endParaRPr>
          </a:p>
          <a:p>
            <a:pPr>
              <a:spcBef>
                <a:spcPts val="600"/>
              </a:spcBef>
              <a:buClrTx/>
              <a:buSzPct val="76000"/>
              <a:buFont typeface="Arial" charset="0"/>
              <a:buChar char="•"/>
              <a:defRPr/>
            </a:pPr>
            <a:r>
              <a:rPr lang="fr-FR" sz="2800" dirty="0">
                <a:solidFill>
                  <a:schemeClr val="accent1"/>
                </a:solidFill>
              </a:rPr>
              <a:t>S'applique  aussi au </a:t>
            </a:r>
            <a:r>
              <a:rPr lang="fr-FR" sz="2800" b="1" dirty="0">
                <a:solidFill>
                  <a:schemeClr val="accent1"/>
                </a:solidFill>
                <a:effectLst>
                  <a:outerShdw blurRad="38100" dist="38100" dir="2700000" algn="tl">
                    <a:srgbClr val="C0C0C0"/>
                  </a:outerShdw>
                </a:effectLst>
              </a:rPr>
              <a:t>client objet du service, </a:t>
            </a:r>
            <a:r>
              <a:rPr lang="fr-FR" sz="2800" dirty="0">
                <a:solidFill>
                  <a:schemeClr val="accent1"/>
                </a:solidFill>
                <a:effectLst>
                  <a:outerShdw blurRad="38100" dist="38100" dir="2700000" algn="tl">
                    <a:srgbClr val="C0C0C0"/>
                  </a:outerShdw>
                </a:effectLst>
              </a:rPr>
              <a:t>qu'il soit demandeur ou non, payeur ou non</a:t>
            </a:r>
          </a:p>
          <a:p>
            <a:endParaRPr lang="fr-CA" dirty="0"/>
          </a:p>
        </p:txBody>
      </p:sp>
      <p:pic>
        <p:nvPicPr>
          <p:cNvPr id="7"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4602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sz="3600" b="1">
                <a:solidFill>
                  <a:schemeClr val="accent1"/>
                </a:solidFill>
              </a:rPr>
              <a:t>Droit au respect du secret professionnel</a:t>
            </a:r>
            <a:endParaRPr lang="fr-CA" b="1">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39</a:t>
            </a:fld>
            <a:endParaRPr lang="fr-CA"/>
          </a:p>
        </p:txBody>
      </p:sp>
      <p:sp>
        <p:nvSpPr>
          <p:cNvPr id="5" name="Espace réservé du contenu 4"/>
          <p:cNvSpPr>
            <a:spLocks noGrp="1"/>
          </p:cNvSpPr>
          <p:nvPr>
            <p:ph sz="quarter" idx="1"/>
          </p:nvPr>
        </p:nvSpPr>
        <p:spPr/>
        <p:txBody>
          <a:bodyPr/>
          <a:lstStyle/>
          <a:p>
            <a:pPr>
              <a:spcBef>
                <a:spcPts val="600"/>
              </a:spcBef>
              <a:buClrTx/>
              <a:buSzPct val="76000"/>
              <a:buFont typeface="Arial" charset="0"/>
              <a:buChar char="•"/>
            </a:pPr>
            <a:endParaRPr lang="fr-FR" altLang="fr-FR" sz="2800" b="1" dirty="0">
              <a:solidFill>
                <a:schemeClr val="accent1"/>
              </a:solidFill>
              <a:effectLst>
                <a:outerShdw blurRad="38100" dist="38100" dir="2700000" algn="tl">
                  <a:srgbClr val="C0C0C0"/>
                </a:outerShdw>
              </a:effectLst>
            </a:endParaRPr>
          </a:p>
          <a:p>
            <a:pPr>
              <a:spcBef>
                <a:spcPts val="600"/>
              </a:spcBef>
              <a:buClrTx/>
              <a:buSzPct val="80000"/>
            </a:pPr>
            <a:r>
              <a:rPr lang="fr-FR" altLang="fr-FR" sz="2800" dirty="0">
                <a:solidFill>
                  <a:schemeClr val="accent1"/>
                </a:solidFill>
              </a:rPr>
              <a:t>Chacun des clients en bénéficie pour les renseignements qu’il transmet</a:t>
            </a:r>
          </a:p>
          <a:p>
            <a:pPr>
              <a:spcBef>
                <a:spcPts val="600"/>
              </a:spcBef>
              <a:buClrTx/>
              <a:buSzPct val="80000"/>
              <a:buFont typeface="Arial" charset="0"/>
              <a:buChar char="•"/>
            </a:pPr>
            <a:endParaRPr lang="fr-FR" altLang="fr-FR" sz="2800" dirty="0">
              <a:solidFill>
                <a:schemeClr val="accent1"/>
              </a:solidFill>
              <a:ea typeface="Helvetica" charset="0"/>
              <a:cs typeface="Helvetica" charset="0"/>
            </a:endParaRPr>
          </a:p>
          <a:p>
            <a:pPr>
              <a:lnSpc>
                <a:spcPct val="98000"/>
              </a:lnSpc>
              <a:spcBef>
                <a:spcPts val="600"/>
              </a:spcBef>
              <a:buClrTx/>
              <a:buSzPct val="80000"/>
            </a:pPr>
            <a:r>
              <a:rPr lang="fr-FR" altLang="fr-FR" sz="2800" dirty="0">
                <a:solidFill>
                  <a:schemeClr val="accent1"/>
                </a:solidFill>
                <a:ea typeface="Helvetica" charset="0"/>
                <a:cs typeface="Helvetica" charset="0"/>
              </a:rPr>
              <a:t>Obligation d’obtenir un consentement libre et éclairé pour divulguer les informations pertinentes</a:t>
            </a:r>
          </a:p>
          <a:p>
            <a:endParaRPr lang="fr-CA" dirty="0"/>
          </a:p>
        </p:txBody>
      </p:sp>
      <p:pic>
        <p:nvPicPr>
          <p:cNvPr id="7"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743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p:cNvSpPr>
          <p:nvPr>
            <p:ph type="title"/>
          </p:nvPr>
        </p:nvSpPr>
        <p:spPr bwMode="auto">
          <a:xfrm>
            <a:off x="475488" y="-5905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Transmission des travaux</a:t>
            </a:r>
          </a:p>
        </p:txBody>
      </p:sp>
      <p:sp>
        <p:nvSpPr>
          <p:cNvPr id="9219"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1200150" indent="-1200150" algn="l" eaLnBrk="1" hangingPunct="1">
              <a:spcBef>
                <a:spcPts val="600"/>
              </a:spcBef>
              <a:buClr>
                <a:srgbClr val="7FD13B"/>
              </a:buClr>
              <a:buSzPct val="76000"/>
              <a:buFont typeface="Wingdings 3" charset="2"/>
              <a:buChar char="•"/>
            </a:pPr>
            <a:endParaRPr lang="fr-FR" altLang="fr-FR" sz="4800">
              <a:solidFill>
                <a:srgbClr val="000000"/>
              </a:solidFill>
            </a:endParaRPr>
          </a:p>
          <a:p>
            <a:pPr marL="1200150" indent="-1200150" algn="l" eaLnBrk="1" hangingPunct="1">
              <a:spcBef>
                <a:spcPts val="600"/>
              </a:spcBef>
              <a:buClr>
                <a:srgbClr val="7FD13B"/>
              </a:buClr>
              <a:buSzPct val="76000"/>
              <a:buFont typeface="Wingdings 3" charset="2"/>
              <a:buChar char="•"/>
            </a:pPr>
            <a:endParaRPr lang="fr-FR" altLang="fr-FR" sz="4800">
              <a:solidFill>
                <a:srgbClr val="000000"/>
              </a:solidFill>
            </a:endParaRPr>
          </a:p>
          <a:p>
            <a:pPr algn="l" eaLnBrk="1" hangingPunct="1">
              <a:spcBef>
                <a:spcPts val="600"/>
              </a:spcBef>
              <a:buSzPct val="76000"/>
              <a:buFont typeface="Arial" charset="0"/>
              <a:buChar char="•"/>
            </a:pPr>
            <a:r>
              <a:rPr lang="fr-FR" altLang="fr-FR" sz="4800">
                <a:solidFill>
                  <a:srgbClr val="000000"/>
                </a:solidFill>
                <a:hlinkClick r:id="rId3"/>
              </a:rPr>
              <a:t>travaux@ordrepsy.qc.ca</a:t>
            </a:r>
            <a:endParaRPr lang="fr-FR" altLang="fr-FR" sz="4800">
              <a:solidFill>
                <a:srgbClr val="000000"/>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4</a:t>
            </a:fld>
            <a:endParaRPr lang="fr-CA"/>
          </a:p>
        </p:txBody>
      </p:sp>
      <p:pic>
        <p:nvPicPr>
          <p:cNvPr id="6" name="Picture 2" descr="LOGO_OPQ_Couleur_Mediu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a:solidFill>
                  <a:schemeClr val="accent1"/>
                </a:solidFill>
              </a:rPr>
              <a:t>L’accès au dossier professionnel</a:t>
            </a: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40</a:t>
            </a:fld>
            <a:endParaRPr lang="fr-CA"/>
          </a:p>
        </p:txBody>
      </p:sp>
      <p:sp>
        <p:nvSpPr>
          <p:cNvPr id="5" name="Espace réservé du contenu 4"/>
          <p:cNvSpPr>
            <a:spLocks noGrp="1"/>
          </p:cNvSpPr>
          <p:nvPr>
            <p:ph sz="quarter" idx="1"/>
          </p:nvPr>
        </p:nvSpPr>
        <p:spPr>
          <a:xfrm>
            <a:off x="301752" y="1700808"/>
            <a:ext cx="8503920" cy="4398240"/>
          </a:xfrm>
        </p:spPr>
        <p:txBody>
          <a:bodyPr/>
          <a:lstStyle/>
          <a:p>
            <a:pPr>
              <a:lnSpc>
                <a:spcPct val="98000"/>
              </a:lnSpc>
              <a:spcBef>
                <a:spcPts val="600"/>
              </a:spcBef>
              <a:defRPr/>
            </a:pPr>
            <a:r>
              <a:rPr lang="fr-FR" sz="2800" dirty="0">
                <a:solidFill>
                  <a:schemeClr val="accent1"/>
                </a:solidFill>
                <a:ea typeface="Helvetica" charset="0"/>
                <a:cs typeface="Helvetica" charset="0"/>
              </a:rPr>
              <a:t>Tant la personne ayant fait l’objet du service, que le demandeur de services, le payeur ou l’employeur a accès aux renseignements qui </a:t>
            </a:r>
            <a:r>
              <a:rPr lang="fr-FR" sz="2800" b="1" dirty="0">
                <a:solidFill>
                  <a:schemeClr val="accent1"/>
                </a:solidFill>
                <a:ea typeface="Helvetica" charset="0"/>
                <a:cs typeface="Helvetica" charset="0"/>
              </a:rPr>
              <a:t>le </a:t>
            </a:r>
            <a:r>
              <a:rPr lang="fr-FR" sz="2800" dirty="0">
                <a:solidFill>
                  <a:schemeClr val="accent1"/>
                </a:solidFill>
                <a:ea typeface="Helvetica" charset="0"/>
                <a:cs typeface="Helvetica" charset="0"/>
              </a:rPr>
              <a:t>concernent contenus au dossier du psychologue</a:t>
            </a:r>
          </a:p>
          <a:p>
            <a:pPr marL="0" indent="0">
              <a:lnSpc>
                <a:spcPct val="98000"/>
              </a:lnSpc>
              <a:spcBef>
                <a:spcPts val="600"/>
              </a:spcBef>
              <a:buNone/>
              <a:defRPr/>
            </a:pPr>
            <a:endParaRPr lang="fr-FR" sz="2800" dirty="0">
              <a:solidFill>
                <a:schemeClr val="accent1"/>
              </a:solidFill>
              <a:ea typeface="Helvetica" charset="0"/>
              <a:cs typeface="Helvetica" charset="0"/>
            </a:endParaRPr>
          </a:p>
          <a:p>
            <a:pPr>
              <a:lnSpc>
                <a:spcPct val="98000"/>
              </a:lnSpc>
              <a:spcBef>
                <a:spcPts val="600"/>
              </a:spcBef>
              <a:defRPr/>
            </a:pPr>
            <a:r>
              <a:rPr lang="fr-FR" sz="2800" dirty="0">
                <a:solidFill>
                  <a:schemeClr val="accent1"/>
                </a:solidFill>
                <a:ea typeface="Helvetica" charset="0"/>
                <a:cs typeface="Helvetica" charset="0"/>
              </a:rPr>
              <a:t>En vertu du respect du secret professionnel, ils n’ont pas accès aux renseignements concernant les autres, à moins d’une autorisation préalable de leur part</a:t>
            </a:r>
          </a:p>
          <a:p>
            <a:endParaRPr lang="fr-CA" dirty="0"/>
          </a:p>
        </p:txBody>
      </p:sp>
      <p:pic>
        <p:nvPicPr>
          <p:cNvPr id="7"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849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idx="1"/>
          </p:nvPr>
        </p:nvSpPr>
        <p:spPr>
          <a:xfrm>
            <a:off x="1368426" y="2743200"/>
            <a:ext cx="6480174" cy="2053952"/>
          </a:xfrm>
        </p:spPr>
        <p:txBody>
          <a:bodyPr>
            <a:normAutofit fontScale="62500" lnSpcReduction="20000"/>
          </a:bodyPr>
          <a:lstStyle/>
          <a:p>
            <a:r>
              <a:rPr lang="fr-CA" sz="4500" dirty="0">
                <a:solidFill>
                  <a:schemeClr val="accent1"/>
                </a:solidFill>
              </a:rPr>
              <a:t>Consentement</a:t>
            </a:r>
          </a:p>
          <a:p>
            <a:r>
              <a:rPr lang="fr-CA" sz="3800" dirty="0">
                <a:solidFill>
                  <a:schemeClr val="accent1"/>
                </a:solidFill>
              </a:rPr>
              <a:t>Adulte apte</a:t>
            </a:r>
          </a:p>
          <a:p>
            <a:r>
              <a:rPr lang="fr-CA" sz="3800" dirty="0">
                <a:solidFill>
                  <a:schemeClr val="accent1"/>
                </a:solidFill>
              </a:rPr>
              <a:t>14 ans et plus</a:t>
            </a:r>
          </a:p>
          <a:p>
            <a:r>
              <a:rPr lang="fr-CA" sz="3800" dirty="0">
                <a:solidFill>
                  <a:schemeClr val="accent1"/>
                </a:solidFill>
              </a:rPr>
              <a:t>Mineur de moins de 14 ans</a:t>
            </a:r>
          </a:p>
          <a:p>
            <a:r>
              <a:rPr lang="fr-CA" sz="3800" dirty="0">
                <a:solidFill>
                  <a:schemeClr val="accent1"/>
                </a:solidFill>
              </a:rPr>
              <a:t>Personne inapte</a:t>
            </a:r>
          </a:p>
          <a:p>
            <a:endParaRPr lang="fr-CA" sz="4000" dirty="0">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41</a:t>
            </a:fld>
            <a:endParaRPr lang="fr-CA"/>
          </a:p>
        </p:txBody>
      </p:sp>
      <p:sp>
        <p:nvSpPr>
          <p:cNvPr id="6" name="Titre 5"/>
          <p:cNvSpPr>
            <a:spLocks noGrp="1"/>
          </p:cNvSpPr>
          <p:nvPr>
            <p:ph type="title"/>
          </p:nvPr>
        </p:nvSpPr>
        <p:spPr/>
        <p:txBody>
          <a:bodyPr/>
          <a:lstStyle/>
          <a:p>
            <a:r>
              <a:rPr lang="fr-CA" dirty="0">
                <a:solidFill>
                  <a:schemeClr val="accent3"/>
                </a:solidFill>
              </a:rPr>
              <a:t>JOUR 1</a:t>
            </a:r>
          </a:p>
        </p:txBody>
      </p:sp>
      <p:pic>
        <p:nvPicPr>
          <p:cNvPr id="8"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4911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p:cNvSpPr>
          <p:nvPr>
            <p:ph type="title"/>
          </p:nvPr>
        </p:nvSpPr>
        <p:spPr bwMode="auto">
          <a:xfrm>
            <a:off x="475488"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Adulte apte</a:t>
            </a:r>
          </a:p>
        </p:txBody>
      </p:sp>
      <p:sp>
        <p:nvSpPr>
          <p:cNvPr id="71682" name="Rectangle 1"/>
          <p:cNvSpPr>
            <a:spLocks noGrp="1"/>
          </p:cNvSpPr>
          <p:nvPr>
            <p:ph sz="quarter" idx="1"/>
          </p:nvPr>
        </p:nvSpPr>
        <p:spPr bwMode="auto">
          <a:xfrm>
            <a:off x="455613" y="1598613"/>
            <a:ext cx="8229600"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800" dirty="0">
                <a:solidFill>
                  <a:schemeClr val="accent1"/>
                </a:solidFill>
              </a:rPr>
              <a:t>Un adulte apte consent pour lui-même</a:t>
            </a:r>
          </a:p>
          <a:p>
            <a:pPr algn="l" eaLnBrk="1" hangingPunct="1">
              <a:spcBef>
                <a:spcPts val="600"/>
              </a:spcBef>
              <a:buClrTx/>
              <a:buSzPct val="76000"/>
              <a:buFont typeface="Arial" charset="0"/>
              <a:buChar char="•"/>
            </a:pPr>
            <a:endParaRPr lang="fr-FR" altLang="fr-FR" sz="2800" dirty="0">
              <a:solidFill>
                <a:schemeClr val="accent1"/>
              </a:solidFill>
            </a:endParaRPr>
          </a:p>
          <a:p>
            <a:pPr marL="615950" lvl="1" indent="-342900" algn="l" eaLnBrk="1" hangingPunct="1">
              <a:spcBef>
                <a:spcPts val="500"/>
              </a:spcBef>
              <a:buClrTx/>
              <a:buSzPct val="76000"/>
              <a:buFont typeface="Arial" charset="0"/>
              <a:buChar char="•"/>
            </a:pPr>
            <a:r>
              <a:rPr lang="fr-FR" altLang="fr-FR" sz="2400" dirty="0">
                <a:solidFill>
                  <a:schemeClr val="accent1"/>
                </a:solidFill>
              </a:rPr>
              <a:t>Il peut être le demandeur de service et consentir à des services directs</a:t>
            </a:r>
          </a:p>
          <a:p>
            <a:pPr marL="615950" lvl="1" indent="-342900" algn="l" eaLnBrk="1" hangingPunct="1">
              <a:spcBef>
                <a:spcPts val="500"/>
              </a:spcBef>
              <a:buClrTx/>
              <a:buSzPct val="76000"/>
              <a:buFont typeface="Arial" charset="0"/>
              <a:buChar char="•"/>
            </a:pPr>
            <a:r>
              <a:rPr lang="fr-FR" altLang="fr-FR" sz="2400" dirty="0">
                <a:solidFill>
                  <a:schemeClr val="accent1"/>
                </a:solidFill>
              </a:rPr>
              <a:t>Il peut être objet d’un service qui est rendu pour le compte d’un demandeur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42</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p:cNvSpPr>
            <a:spLocks noGrp="1"/>
          </p:cNvSpPr>
          <p:nvPr>
            <p:ph type="title"/>
          </p:nvPr>
        </p:nvSpPr>
        <p:spPr bwMode="auto">
          <a:xfrm>
            <a:off x="473141" y="3577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Un jeune de 14 ans et plus</a:t>
            </a:r>
          </a:p>
        </p:txBody>
      </p:sp>
      <p:sp>
        <p:nvSpPr>
          <p:cNvPr id="72706" name="Rectangle 1"/>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Le consentement aux soins </a:t>
            </a:r>
            <a:r>
              <a:rPr lang="fr-FR" altLang="fr-FR" sz="2600" b="1" dirty="0">
                <a:solidFill>
                  <a:schemeClr val="accent1"/>
                </a:solidFill>
              </a:rPr>
              <a:t>requis par l'état de santé</a:t>
            </a:r>
            <a:r>
              <a:rPr lang="fr-FR" altLang="fr-FR" sz="2600" dirty="0">
                <a:solidFill>
                  <a:schemeClr val="accent1"/>
                </a:solidFill>
              </a:rPr>
              <a:t> du mineur est donné par le titulaire de l'autorité parentale ou par le tuteur</a:t>
            </a:r>
          </a:p>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Le mineur de 14 ans et plus peut, néanmoins, consentir seul à ces soins. Si son état exige qu'il demeure dans un établissement de santé ou de services sociaux pendant plus de 12 heures, le titulaire de l'autorité parentale ou le tuteur doit être informé de ce fait</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43</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p:cNvSpPr>
          <p:nvPr>
            <p:ph type="title"/>
          </p:nvPr>
        </p:nvSpPr>
        <p:spPr bwMode="auto">
          <a:xfrm>
            <a:off x="475488" y="3577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Un jeune de 14 ans et plus</a:t>
            </a:r>
          </a:p>
        </p:txBody>
      </p:sp>
      <p:sp>
        <p:nvSpPr>
          <p:cNvPr id="73730" name="Rectangle 1"/>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600" dirty="0">
              <a:solidFill>
                <a:srgbClr val="000000"/>
              </a:solidFill>
            </a:endParaRPr>
          </a:p>
          <a:p>
            <a:pPr algn="l" eaLnBrk="1" hangingPunct="1">
              <a:spcBef>
                <a:spcPts val="600"/>
              </a:spcBef>
              <a:buClrTx/>
              <a:buSzPct val="76000"/>
              <a:buFont typeface="Arial" charset="0"/>
              <a:buChar char="•"/>
            </a:pPr>
            <a:r>
              <a:rPr lang="fr-FR" altLang="fr-FR" sz="2600" dirty="0">
                <a:solidFill>
                  <a:schemeClr val="accent1"/>
                </a:solidFill>
              </a:rPr>
              <a:t>Le mineur de 14 ans et plus peut consentir seul aux soins </a:t>
            </a:r>
            <a:r>
              <a:rPr lang="fr-FR" altLang="fr-FR" sz="2600" b="1" dirty="0">
                <a:solidFill>
                  <a:schemeClr val="accent1"/>
                </a:solidFill>
              </a:rPr>
              <a:t>non requis par l'état de santé</a:t>
            </a:r>
            <a:r>
              <a:rPr lang="fr-FR" altLang="fr-FR" sz="2600" dirty="0">
                <a:solidFill>
                  <a:schemeClr val="accent1"/>
                </a:solidFill>
              </a:rPr>
              <a:t>; le consentement du titulaire de l'autorité parentale ou du tuteur est cependant nécessaire si les soins présentent un risque sérieux pour la santé du mineur et peuvent lui causer des effets graves et permanents.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44</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p:cNvSpPr>
          <p:nvPr>
            <p:ph type="title"/>
          </p:nvPr>
        </p:nvSpPr>
        <p:spPr bwMode="auto">
          <a:xfrm>
            <a:off x="475488" y="3577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Un jeune de 14 ans et plus</a:t>
            </a:r>
          </a:p>
        </p:txBody>
      </p:sp>
      <p:sp>
        <p:nvSpPr>
          <p:cNvPr id="74754" name="Rectangle 1"/>
          <p:cNvSpPr>
            <a:spLocks noGrp="1"/>
          </p:cNvSpPr>
          <p:nvPr>
            <p:ph sz="quarter" idx="1"/>
          </p:nvPr>
        </p:nvSpPr>
        <p:spPr bwMode="auto">
          <a:xfrm>
            <a:off x="457200" y="1556791"/>
            <a:ext cx="8229600" cy="4599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marL="820738" indent="-820738" algn="l" eaLnBrk="1" hangingPunct="1">
              <a:spcBef>
                <a:spcPts val="600"/>
              </a:spcBef>
              <a:buClr>
                <a:srgbClr val="7FD13B"/>
              </a:buClr>
              <a:buSzPct val="76000"/>
              <a:buFont typeface="Wingdings 3" charset="2"/>
              <a:buChar char="•"/>
            </a:pPr>
            <a:endParaRPr lang="fr-FR" altLang="fr-FR" sz="2600" dirty="0">
              <a:solidFill>
                <a:srgbClr val="000000"/>
              </a:solidFill>
            </a:endParaRPr>
          </a:p>
          <a:p>
            <a:pPr algn="l" eaLnBrk="1" hangingPunct="1">
              <a:spcBef>
                <a:spcPts val="600"/>
              </a:spcBef>
              <a:buClrTx/>
              <a:buSzPct val="76000"/>
              <a:buFont typeface="Arial" charset="0"/>
              <a:buChar char="•"/>
            </a:pPr>
            <a:r>
              <a:rPr lang="fr-FR" altLang="fr-FR" sz="2600" dirty="0">
                <a:solidFill>
                  <a:schemeClr val="accent1"/>
                </a:solidFill>
              </a:rPr>
              <a:t>Peut consentir pour lui-même en tant que demandeur</a:t>
            </a:r>
          </a:p>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Peut, comme l’adulte, consentir à être évalué ou traité pour le compte d’un demandeur (parents, </a:t>
            </a:r>
            <a:r>
              <a:rPr lang="fr-FR" altLang="fr-FR" sz="2600" dirty="0" err="1">
                <a:solidFill>
                  <a:schemeClr val="accent1"/>
                </a:solidFill>
              </a:rPr>
              <a:t>Ivac</a:t>
            </a:r>
            <a:r>
              <a:rPr lang="fr-FR" altLang="fr-FR" sz="2600" dirty="0">
                <a:solidFill>
                  <a:schemeClr val="accent1"/>
                </a:solidFill>
              </a:rPr>
              <a:t>, Commission scolaire, etc.)</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45</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p:cNvSpPr>
          <p:nvPr>
            <p:ph type="title"/>
          </p:nvPr>
        </p:nvSpPr>
        <p:spPr bwMode="auto">
          <a:xfrm>
            <a:off x="108612" y="422034"/>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i="1" dirty="0">
                <a:solidFill>
                  <a:schemeClr val="accent1"/>
                </a:solidFill>
                <a:effectLst>
                  <a:outerShdw blurRad="38100" dist="38100" dir="2700000" algn="tl">
                    <a:srgbClr val="C0C0C0"/>
                  </a:outerShdw>
                </a:effectLst>
              </a:rPr>
              <a:t>Code civil</a:t>
            </a:r>
          </a:p>
        </p:txBody>
      </p:sp>
      <p:sp>
        <p:nvSpPr>
          <p:cNvPr id="75778" name="Rectangle 1"/>
          <p:cNvSpPr>
            <a:spLocks noGrp="1"/>
          </p:cNvSpPr>
          <p:nvPr>
            <p:ph sz="quarter" idx="1"/>
          </p:nvPr>
        </p:nvSpPr>
        <p:spPr bwMode="auto">
          <a:xfrm>
            <a:off x="446749" y="2215276"/>
            <a:ext cx="8348663"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lnSpc>
                <a:spcPct val="90000"/>
              </a:lnSpc>
              <a:buNone/>
            </a:pPr>
            <a:r>
              <a:rPr lang="fr-FR" altLang="fr-FR" sz="2400" i="1" dirty="0">
                <a:solidFill>
                  <a:schemeClr val="accent1"/>
                </a:solidFill>
              </a:rPr>
              <a:t>   L'enfant reste sous l'autorité de ses père et mère jusqu'à sa majorité ou son émancipation</a:t>
            </a:r>
            <a:r>
              <a:rPr lang="fr-FR" altLang="fr-FR" sz="2400" i="1" dirty="0">
                <a:solidFill>
                  <a:srgbClr val="000000"/>
                </a:solidFill>
              </a:rPr>
              <a:t>.</a:t>
            </a:r>
          </a:p>
        </p:txBody>
      </p:sp>
      <p:sp>
        <p:nvSpPr>
          <p:cNvPr id="75779" name="AutoShape 2"/>
          <p:cNvSpPr>
            <a:spLocks/>
          </p:cNvSpPr>
          <p:nvPr/>
        </p:nvSpPr>
        <p:spPr bwMode="auto">
          <a:xfrm>
            <a:off x="471819" y="1603997"/>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dirty="0">
                <a:solidFill>
                  <a:schemeClr val="accent1"/>
                </a:solidFill>
                <a:latin typeface="Gill Sans" charset="0"/>
                <a:ea typeface="Gill Sans" charset="0"/>
                <a:cs typeface="Gill Sans" charset="0"/>
              </a:rPr>
              <a:t>Article 598</a:t>
            </a:r>
          </a:p>
        </p:txBody>
      </p:sp>
      <p:sp>
        <p:nvSpPr>
          <p:cNvPr id="75781" name="AutoShape 4"/>
          <p:cNvSpPr>
            <a:spLocks/>
          </p:cNvSpPr>
          <p:nvPr/>
        </p:nvSpPr>
        <p:spPr bwMode="auto">
          <a:xfrm>
            <a:off x="471819" y="3764224"/>
            <a:ext cx="8348663" cy="1524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marL="273050"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lnSpc>
                <a:spcPct val="110000"/>
              </a:lnSpc>
              <a:spcBef>
                <a:spcPts val="1000"/>
              </a:spcBef>
            </a:pPr>
            <a:r>
              <a:rPr lang="fr-FR" altLang="fr-FR" sz="2400" i="1" dirty="0">
                <a:solidFill>
                  <a:schemeClr val="accent1"/>
                </a:solidFill>
                <a:latin typeface="+mn-lt"/>
                <a:ea typeface="Gill Sans" charset="0"/>
                <a:cs typeface="Gill Sans" charset="0"/>
              </a:rPr>
              <a:t>Les </a:t>
            </a:r>
            <a:r>
              <a:rPr lang="fr-CA" altLang="fr-FR" sz="2400" i="1" dirty="0">
                <a:solidFill>
                  <a:schemeClr val="accent1"/>
                </a:solidFill>
                <a:latin typeface="+mn-lt"/>
                <a:ea typeface="Gill Sans" charset="0"/>
                <a:cs typeface="Gill Sans" charset="0"/>
              </a:rPr>
              <a:t>père </a:t>
            </a:r>
            <a:r>
              <a:rPr lang="fr-FR" altLang="fr-FR" sz="2400" i="1" dirty="0">
                <a:solidFill>
                  <a:schemeClr val="accent1"/>
                </a:solidFill>
                <a:latin typeface="+mn-lt"/>
                <a:ea typeface="Gill Sans" charset="0"/>
                <a:cs typeface="Gill Sans" charset="0"/>
              </a:rPr>
              <a:t>et </a:t>
            </a:r>
            <a:r>
              <a:rPr lang="fr-CA" altLang="fr-FR" sz="2400" i="1" dirty="0">
                <a:solidFill>
                  <a:schemeClr val="accent1"/>
                </a:solidFill>
                <a:latin typeface="+mn-lt"/>
                <a:ea typeface="Gill Sans" charset="0"/>
                <a:cs typeface="Gill Sans" charset="0"/>
              </a:rPr>
              <a:t>mère</a:t>
            </a:r>
            <a:r>
              <a:rPr lang="fr-FR" altLang="fr-FR" sz="2400" i="1" dirty="0">
                <a:solidFill>
                  <a:schemeClr val="accent1"/>
                </a:solidFill>
                <a:latin typeface="+mn-lt"/>
                <a:ea typeface="Gill Sans" charset="0"/>
                <a:cs typeface="Gill Sans" charset="0"/>
              </a:rPr>
              <a:t> ont, à l</a:t>
            </a:r>
            <a:r>
              <a:rPr lang="fr-CA" altLang="fr-FR" sz="2400" i="1" dirty="0">
                <a:solidFill>
                  <a:schemeClr val="accent1"/>
                </a:solidFill>
                <a:latin typeface="+mn-lt"/>
                <a:ea typeface="Gill Sans" charset="0"/>
                <a:cs typeface="Gill Sans" charset="0"/>
              </a:rPr>
              <a:t>’ég</a:t>
            </a:r>
            <a:r>
              <a:rPr lang="fr-FR" altLang="fr-FR" sz="2400" i="1" dirty="0" err="1">
                <a:solidFill>
                  <a:schemeClr val="accent1"/>
                </a:solidFill>
                <a:latin typeface="+mn-lt"/>
                <a:ea typeface="Gill Sans" charset="0"/>
                <a:cs typeface="Gill Sans" charset="0"/>
              </a:rPr>
              <a:t>ard</a:t>
            </a:r>
            <a:r>
              <a:rPr lang="fr-FR" altLang="fr-FR" sz="2400" i="1" dirty="0">
                <a:solidFill>
                  <a:schemeClr val="accent1"/>
                </a:solidFill>
                <a:latin typeface="+mn-lt"/>
                <a:ea typeface="Gill Sans" charset="0"/>
                <a:cs typeface="Gill Sans" charset="0"/>
              </a:rPr>
              <a:t> de leur enfant, le droit et le devoir de garde, de surveillance et d</a:t>
            </a:r>
            <a:r>
              <a:rPr lang="fr-CA" altLang="fr-FR" sz="2400" i="1" dirty="0">
                <a:solidFill>
                  <a:schemeClr val="accent1"/>
                </a:solidFill>
                <a:latin typeface="+mn-lt"/>
                <a:ea typeface="Gill Sans" charset="0"/>
                <a:cs typeface="Gill Sans" charset="0"/>
              </a:rPr>
              <a:t> ’</a:t>
            </a:r>
            <a:r>
              <a:rPr lang="fr-CA" altLang="fr-FR" sz="2400" i="1" dirty="0" err="1">
                <a:solidFill>
                  <a:schemeClr val="accent1"/>
                </a:solidFill>
                <a:latin typeface="+mn-lt"/>
                <a:ea typeface="Gill Sans" charset="0"/>
                <a:cs typeface="Gill Sans" charset="0"/>
              </a:rPr>
              <a:t>é</a:t>
            </a:r>
            <a:r>
              <a:rPr lang="fr-FR" altLang="fr-FR" sz="2400" i="1" dirty="0" err="1">
                <a:solidFill>
                  <a:schemeClr val="accent1"/>
                </a:solidFill>
                <a:latin typeface="+mn-lt"/>
                <a:ea typeface="Gill Sans" charset="0"/>
                <a:cs typeface="Gill Sans" charset="0"/>
              </a:rPr>
              <a:t>ducation</a:t>
            </a:r>
            <a:r>
              <a:rPr lang="fr-FR" altLang="fr-FR" sz="2400" i="1" dirty="0">
                <a:solidFill>
                  <a:schemeClr val="accent1"/>
                </a:solidFill>
                <a:latin typeface="+mn-lt"/>
                <a:ea typeface="Gill Sans" charset="0"/>
                <a:cs typeface="Gill Sans" charset="0"/>
              </a:rPr>
              <a:t>.</a:t>
            </a:r>
          </a:p>
          <a:p>
            <a:pPr defTabSz="914400" eaLnBrk="1" hangingPunct="1">
              <a:lnSpc>
                <a:spcPct val="110000"/>
              </a:lnSpc>
              <a:spcBef>
                <a:spcPts val="1000"/>
              </a:spcBef>
            </a:pPr>
            <a:r>
              <a:rPr lang="fr-FR" altLang="fr-FR" sz="2400" i="1" dirty="0">
                <a:solidFill>
                  <a:schemeClr val="accent1"/>
                </a:solidFill>
                <a:latin typeface="+mn-lt"/>
                <a:ea typeface="Gill Sans" charset="0"/>
                <a:cs typeface="Gill Sans" charset="0"/>
              </a:rPr>
              <a:t>Ils doivent nourrir et entretenir leur enfant.</a:t>
            </a:r>
          </a:p>
        </p:txBody>
      </p:sp>
      <p:sp>
        <p:nvSpPr>
          <p:cNvPr id="75782" name="AutoShape 5"/>
          <p:cNvSpPr>
            <a:spLocks/>
          </p:cNvSpPr>
          <p:nvPr/>
        </p:nvSpPr>
        <p:spPr bwMode="auto">
          <a:xfrm>
            <a:off x="435886" y="3195688"/>
            <a:ext cx="82153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599</a:t>
            </a:r>
          </a:p>
        </p:txBody>
      </p:sp>
      <p:sp>
        <p:nvSpPr>
          <p:cNvPr id="75783" name="AutoShape 6"/>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46</a:t>
            </a:fld>
            <a:endParaRPr lang="fr-CA"/>
          </a:p>
        </p:txBody>
      </p:sp>
      <p:pic>
        <p:nvPicPr>
          <p:cNvPr id="10"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2"/>
          <p:cNvSpPr>
            <a:spLocks noGrp="1"/>
          </p:cNvSpPr>
          <p:nvPr>
            <p:ph type="title"/>
          </p:nvPr>
        </p:nvSpPr>
        <p:spPr bwMode="auto">
          <a:xfrm>
            <a:off x="457200" y="-29098"/>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Refus</a:t>
            </a:r>
          </a:p>
        </p:txBody>
      </p:sp>
      <p:sp>
        <p:nvSpPr>
          <p:cNvPr id="76802" name="Rectangle 1"/>
          <p:cNvSpPr>
            <a:spLocks noGrp="1"/>
          </p:cNvSpPr>
          <p:nvPr>
            <p:ph sz="quarter" idx="1"/>
          </p:nvPr>
        </p:nvSpPr>
        <p:spPr bwMode="auto">
          <a:xfrm>
            <a:off x="457200" y="1556791"/>
            <a:ext cx="8229600" cy="4599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900" dirty="0">
              <a:solidFill>
                <a:schemeClr val="accent1"/>
              </a:solidFill>
            </a:endParaRPr>
          </a:p>
          <a:p>
            <a:pPr algn="l" eaLnBrk="1" hangingPunct="1">
              <a:spcBef>
                <a:spcPts val="600"/>
              </a:spcBef>
              <a:buClrTx/>
              <a:buSzPct val="76000"/>
              <a:buFont typeface="Arial" charset="0"/>
              <a:buChar char="•"/>
            </a:pPr>
            <a:r>
              <a:rPr lang="fr-FR" altLang="fr-FR" sz="2900" dirty="0">
                <a:solidFill>
                  <a:schemeClr val="accent1"/>
                </a:solidFill>
              </a:rPr>
              <a:t>Une autorisation du Tribunal est nécessaire:  pour contraindre un jeune de 14 ans et plus à des services ou des soins qu’il refuse à moins qu’il y ait urgence pour sa vie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47</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p:cNvSpPr>
          <p:nvPr>
            <p:ph type="title"/>
          </p:nvPr>
        </p:nvSpPr>
        <p:spPr bwMode="auto">
          <a:xfrm>
            <a:off x="476559"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Mineur de moins de 14 ans</a:t>
            </a:r>
          </a:p>
        </p:txBody>
      </p:sp>
      <p:sp>
        <p:nvSpPr>
          <p:cNvPr id="77826" name="Rectangle 1"/>
          <p:cNvSpPr>
            <a:spLocks noGrp="1"/>
          </p:cNvSpPr>
          <p:nvPr>
            <p:ph sz="quarter" idx="1"/>
          </p:nvPr>
        </p:nvSpPr>
        <p:spPr bwMode="auto">
          <a:xfrm>
            <a:off x="457200" y="1556791"/>
            <a:ext cx="8229600" cy="4599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Le consentement pour un mineur est donné par un des parents qui ne peut agir sans l’accord de l’autre.</a:t>
            </a:r>
          </a:p>
          <a:p>
            <a:pPr algn="l" eaLnBrk="1" hangingPunct="1">
              <a:spcBef>
                <a:spcPts val="600"/>
              </a:spcBef>
              <a:buClrTx/>
              <a:buSzPct val="76000"/>
              <a:buFont typeface="Arial" charset="0"/>
              <a:buChar char="•"/>
            </a:pPr>
            <a:r>
              <a:rPr lang="fr-FR" altLang="fr-FR" sz="2600" dirty="0">
                <a:solidFill>
                  <a:schemeClr val="accent1"/>
                </a:solidFill>
              </a:rPr>
              <a:t>Le tiers de bonne foi présume que le parent le fait avec l’accord de l’autre.</a:t>
            </a:r>
          </a:p>
          <a:p>
            <a:pPr algn="l" eaLnBrk="1" hangingPunct="1">
              <a:spcBef>
                <a:spcPts val="600"/>
              </a:spcBef>
              <a:buClrTx/>
              <a:buSzPct val="76000"/>
              <a:buFont typeface="Arial" charset="0"/>
              <a:buChar char="•"/>
            </a:pPr>
            <a:r>
              <a:rPr lang="fr-FR" altLang="fr-FR" sz="2600" dirty="0">
                <a:solidFill>
                  <a:schemeClr val="accent1"/>
                </a:solidFill>
              </a:rPr>
              <a:t>Le psychologue, qui a des doutes sur l’accord de l’autre parent ou qui a un motif clinique de le faire, prend tous les moyens raisonnables afin d’obtenir le consentement des deux parents.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48</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i="1">
                <a:solidFill>
                  <a:schemeClr val="accent1"/>
                </a:solidFill>
                <a:effectLst>
                  <a:outerShdw blurRad="38100" dist="38100" dir="2700000" algn="tl">
                    <a:srgbClr val="C0C0C0"/>
                  </a:outerShdw>
                </a:effectLst>
              </a:rPr>
              <a:t>Code civil</a:t>
            </a:r>
          </a:p>
        </p:txBody>
      </p:sp>
      <p:sp>
        <p:nvSpPr>
          <p:cNvPr id="78850" name="Rectangle 1"/>
          <p:cNvSpPr>
            <a:spLocks noGrp="1"/>
          </p:cNvSpPr>
          <p:nvPr>
            <p:ph sz="quarter" idx="1"/>
          </p:nvPr>
        </p:nvSpPr>
        <p:spPr bwMode="auto">
          <a:xfrm>
            <a:off x="611182" y="2097866"/>
            <a:ext cx="7958212" cy="152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nSpc>
                <a:spcPct val="90000"/>
              </a:lnSpc>
              <a:spcBef>
                <a:spcPts val="1000"/>
              </a:spcBef>
              <a:buNone/>
            </a:pPr>
            <a:r>
              <a:rPr lang="fr-FR" altLang="fr-FR" sz="2400" i="1" dirty="0">
                <a:solidFill>
                  <a:schemeClr val="accent1"/>
                </a:solidFill>
              </a:rPr>
              <a:t>Les père et mère exercent ensemble l'autorité parentale.</a:t>
            </a:r>
            <a:br>
              <a:rPr lang="fr-FR" altLang="fr-FR" dirty="0">
                <a:solidFill>
                  <a:schemeClr val="accent1"/>
                </a:solidFill>
              </a:rPr>
            </a:br>
            <a:r>
              <a:rPr lang="fr-FR" altLang="fr-FR" sz="2400" i="1" dirty="0">
                <a:solidFill>
                  <a:schemeClr val="accent1"/>
                </a:solidFill>
              </a:rPr>
              <a:t>Si l'un d'eux décède, est déchu de l'autorité parentale ou n'est pas en mesure de manifester sa volonté, l'autorité est exercée par l'autre.</a:t>
            </a:r>
          </a:p>
        </p:txBody>
      </p:sp>
      <p:sp>
        <p:nvSpPr>
          <p:cNvPr id="78851" name="AutoShape 2"/>
          <p:cNvSpPr>
            <a:spLocks/>
          </p:cNvSpPr>
          <p:nvPr/>
        </p:nvSpPr>
        <p:spPr bwMode="auto">
          <a:xfrm>
            <a:off x="387018" y="1516081"/>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600</a:t>
            </a:r>
          </a:p>
        </p:txBody>
      </p:sp>
      <p:sp>
        <p:nvSpPr>
          <p:cNvPr id="78853" name="AutoShape 4"/>
          <p:cNvSpPr>
            <a:spLocks/>
          </p:cNvSpPr>
          <p:nvPr/>
        </p:nvSpPr>
        <p:spPr bwMode="auto">
          <a:xfrm>
            <a:off x="381075" y="4383866"/>
            <a:ext cx="8348663" cy="1524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marL="273050"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lnSpc>
                <a:spcPct val="110000"/>
              </a:lnSpc>
              <a:spcBef>
                <a:spcPts val="1000"/>
              </a:spcBef>
            </a:pPr>
            <a:r>
              <a:rPr lang="fr-FR" altLang="fr-FR" sz="2400" i="1" dirty="0">
                <a:solidFill>
                  <a:schemeClr val="accent1"/>
                </a:solidFill>
                <a:latin typeface="+mn-lt"/>
                <a:ea typeface="Gill Sans" charset="0"/>
                <a:cs typeface="Gill Sans" charset="0"/>
              </a:rPr>
              <a:t>À </a:t>
            </a:r>
            <a:r>
              <a:rPr lang="fr-CA" altLang="fr-FR" sz="2400" i="1" dirty="0">
                <a:solidFill>
                  <a:schemeClr val="accent1"/>
                </a:solidFill>
                <a:latin typeface="+mn-lt"/>
                <a:ea typeface="Gill Sans" charset="0"/>
                <a:cs typeface="Gill Sans" charset="0"/>
              </a:rPr>
              <a:t>l'égard </a:t>
            </a:r>
            <a:r>
              <a:rPr lang="fr-FR" altLang="fr-FR" sz="2400" i="1" dirty="0">
                <a:solidFill>
                  <a:schemeClr val="accent1"/>
                </a:solidFill>
                <a:latin typeface="+mn-lt"/>
                <a:ea typeface="Gill Sans" charset="0"/>
                <a:cs typeface="Gill Sans" charset="0"/>
              </a:rPr>
              <a:t>des tiers de bonne foi, le </a:t>
            </a:r>
            <a:r>
              <a:rPr lang="fr-CA" altLang="fr-FR" sz="2400" i="1" dirty="0">
                <a:solidFill>
                  <a:schemeClr val="accent1"/>
                </a:solidFill>
                <a:latin typeface="+mn-lt"/>
                <a:ea typeface="Gill Sans" charset="0"/>
                <a:cs typeface="Gill Sans" charset="0"/>
              </a:rPr>
              <a:t>père</a:t>
            </a:r>
            <a:r>
              <a:rPr lang="fr-FR" altLang="fr-FR" sz="2400" i="1" dirty="0">
                <a:solidFill>
                  <a:schemeClr val="accent1"/>
                </a:solidFill>
                <a:latin typeface="+mn-lt"/>
                <a:ea typeface="Gill Sans" charset="0"/>
                <a:cs typeface="Gill Sans" charset="0"/>
              </a:rPr>
              <a:t> ou la </a:t>
            </a:r>
            <a:r>
              <a:rPr lang="fr-CA" altLang="fr-FR" sz="2400" i="1" dirty="0" err="1">
                <a:solidFill>
                  <a:schemeClr val="accent1"/>
                </a:solidFill>
                <a:latin typeface="+mn-lt"/>
                <a:ea typeface="Gill Sans" charset="0"/>
                <a:cs typeface="Gill Sans" charset="0"/>
              </a:rPr>
              <a:t>mèr</a:t>
            </a:r>
            <a:r>
              <a:rPr lang="fr-FR" altLang="fr-FR" sz="2400" i="1" dirty="0">
                <a:solidFill>
                  <a:schemeClr val="accent1"/>
                </a:solidFill>
                <a:latin typeface="+mn-lt"/>
                <a:ea typeface="Gill Sans" charset="0"/>
                <a:cs typeface="Gill Sans" charset="0"/>
              </a:rPr>
              <a:t>e qui accomplit seul un acte d'autori</a:t>
            </a:r>
            <a:r>
              <a:rPr lang="fr-CA" altLang="fr-FR" sz="2400" i="1" dirty="0">
                <a:solidFill>
                  <a:schemeClr val="accent1"/>
                </a:solidFill>
                <a:latin typeface="+mn-lt"/>
                <a:ea typeface="Gill Sans" charset="0"/>
                <a:cs typeface="Gill Sans" charset="0"/>
              </a:rPr>
              <a:t>té</a:t>
            </a:r>
            <a:r>
              <a:rPr lang="fr-FR" altLang="fr-FR" sz="2400" i="1" dirty="0">
                <a:solidFill>
                  <a:schemeClr val="accent1"/>
                </a:solidFill>
                <a:latin typeface="+mn-lt"/>
                <a:ea typeface="Gill Sans" charset="0"/>
                <a:cs typeface="Gill Sans" charset="0"/>
              </a:rPr>
              <a:t> à l</a:t>
            </a:r>
            <a:r>
              <a:rPr lang="fr-CA" altLang="fr-FR" sz="2400" i="1" dirty="0">
                <a:solidFill>
                  <a:schemeClr val="accent1"/>
                </a:solidFill>
                <a:latin typeface="+mn-lt"/>
                <a:ea typeface="Gill Sans" charset="0"/>
                <a:cs typeface="Gill Sans" charset="0"/>
              </a:rPr>
              <a:t>'</a:t>
            </a:r>
            <a:r>
              <a:rPr lang="fr-CA" altLang="fr-FR" sz="2400" i="1" dirty="0" err="1">
                <a:solidFill>
                  <a:schemeClr val="accent1"/>
                </a:solidFill>
                <a:latin typeface="+mn-lt"/>
                <a:ea typeface="Gill Sans" charset="0"/>
                <a:cs typeface="Gill Sans" charset="0"/>
              </a:rPr>
              <a:t>ég</a:t>
            </a:r>
            <a:r>
              <a:rPr lang="fr-FR" altLang="fr-FR" sz="2400" i="1" dirty="0" err="1">
                <a:solidFill>
                  <a:schemeClr val="accent1"/>
                </a:solidFill>
                <a:latin typeface="+mn-lt"/>
                <a:ea typeface="Gill Sans" charset="0"/>
                <a:cs typeface="Gill Sans" charset="0"/>
              </a:rPr>
              <a:t>ard</a:t>
            </a:r>
            <a:r>
              <a:rPr lang="fr-FR" altLang="fr-FR" sz="2400" i="1" dirty="0">
                <a:solidFill>
                  <a:schemeClr val="accent1"/>
                </a:solidFill>
                <a:latin typeface="+mn-lt"/>
                <a:ea typeface="Gill Sans" charset="0"/>
                <a:cs typeface="Gill Sans" charset="0"/>
              </a:rPr>
              <a:t> de l'enfant est p</a:t>
            </a:r>
            <a:r>
              <a:rPr lang="fr-CA" altLang="fr-FR" sz="2400" i="1" dirty="0">
                <a:solidFill>
                  <a:schemeClr val="accent1"/>
                </a:solidFill>
                <a:latin typeface="+mn-lt"/>
                <a:ea typeface="Gill Sans" charset="0"/>
                <a:cs typeface="Gill Sans" charset="0"/>
              </a:rPr>
              <a:t>ré</a:t>
            </a:r>
            <a:r>
              <a:rPr lang="fr-FR" altLang="fr-FR" sz="2400" i="1" dirty="0">
                <a:solidFill>
                  <a:schemeClr val="accent1"/>
                </a:solidFill>
                <a:latin typeface="+mn-lt"/>
                <a:ea typeface="Gill Sans" charset="0"/>
                <a:cs typeface="Gill Sans" charset="0"/>
              </a:rPr>
              <a:t>su</a:t>
            </a:r>
            <a:r>
              <a:rPr lang="fr-CA" altLang="fr-FR" sz="2400" i="1" dirty="0" err="1">
                <a:solidFill>
                  <a:schemeClr val="accent1"/>
                </a:solidFill>
                <a:latin typeface="+mn-lt"/>
                <a:ea typeface="Gill Sans" charset="0"/>
                <a:cs typeface="Gill Sans" charset="0"/>
              </a:rPr>
              <a:t>mé</a:t>
            </a:r>
            <a:r>
              <a:rPr lang="fr-FR" altLang="fr-FR" sz="2400" i="1" dirty="0">
                <a:solidFill>
                  <a:schemeClr val="accent1"/>
                </a:solidFill>
                <a:latin typeface="+mn-lt"/>
                <a:ea typeface="Gill Sans" charset="0"/>
                <a:cs typeface="Gill Sans" charset="0"/>
              </a:rPr>
              <a:t> agir avec l'accord de l'autre.</a:t>
            </a:r>
          </a:p>
        </p:txBody>
      </p:sp>
      <p:sp>
        <p:nvSpPr>
          <p:cNvPr id="78854" name="AutoShape 5"/>
          <p:cNvSpPr>
            <a:spLocks/>
          </p:cNvSpPr>
          <p:nvPr/>
        </p:nvSpPr>
        <p:spPr bwMode="auto">
          <a:xfrm>
            <a:off x="352625" y="3766359"/>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603</a:t>
            </a:r>
          </a:p>
        </p:txBody>
      </p:sp>
      <p:sp>
        <p:nvSpPr>
          <p:cNvPr id="78855" name="AutoShape 6"/>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49</a:t>
            </a:fld>
            <a:endParaRPr lang="fr-CA"/>
          </a:p>
        </p:txBody>
      </p:sp>
      <p:pic>
        <p:nvPicPr>
          <p:cNvPr id="10"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p:cNvSpPr>
          <p:nvPr>
            <p:ph type="title"/>
          </p:nvPr>
        </p:nvSpPr>
        <p:spPr bwMode="auto">
          <a:xfrm>
            <a:off x="457200" y="-29098"/>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Jour 1</a:t>
            </a:r>
          </a:p>
        </p:txBody>
      </p:sp>
      <p:sp>
        <p:nvSpPr>
          <p:cNvPr id="10243" name="Rectangle 2"/>
          <p:cNvSpPr>
            <a:spLocks noGrp="1"/>
          </p:cNvSpPr>
          <p:nvPr>
            <p:ph sz="quarter" idx="1"/>
          </p:nvPr>
        </p:nvSpPr>
        <p:spPr bwMode="auto">
          <a:xfrm>
            <a:off x="304800" y="1374233"/>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fontScale="92500" lnSpcReduction="20000"/>
          </a:bodyPr>
          <a:lstStyle/>
          <a:p>
            <a:pPr marL="919163" indent="-919163" algn="l" eaLnBrk="1" hangingPunct="1">
              <a:spcBef>
                <a:spcPts val="600"/>
              </a:spcBef>
              <a:buClr>
                <a:srgbClr val="7FD13B"/>
              </a:buClr>
              <a:buSzPct val="76000"/>
              <a:buFont typeface="Wingdings 3" charset="2"/>
              <a:buChar char="•"/>
            </a:pPr>
            <a:endParaRPr lang="fr-FR" altLang="fr-FR" sz="3200" dirty="0">
              <a:solidFill>
                <a:srgbClr val="000000"/>
              </a:solidFill>
            </a:endParaRPr>
          </a:p>
          <a:p>
            <a:pPr algn="l" eaLnBrk="1" hangingPunct="1">
              <a:spcBef>
                <a:spcPts val="600"/>
              </a:spcBef>
              <a:buSzPct val="76000"/>
              <a:buFont typeface="Arial" charset="0"/>
              <a:buChar char="•"/>
            </a:pPr>
            <a:r>
              <a:rPr lang="fr-FR" altLang="fr-FR" sz="2800" dirty="0">
                <a:solidFill>
                  <a:schemeClr val="accent1"/>
                </a:solidFill>
              </a:rPr>
              <a:t>Éthique et déontologie</a:t>
            </a:r>
          </a:p>
          <a:p>
            <a:pPr algn="l" eaLnBrk="1" hangingPunct="1">
              <a:spcBef>
                <a:spcPts val="600"/>
              </a:spcBef>
              <a:buSzPct val="76000"/>
              <a:buFont typeface="Arial" charset="0"/>
              <a:buChar char="•"/>
            </a:pPr>
            <a:r>
              <a:rPr lang="fr-FR" altLang="fr-FR" sz="2800" dirty="0">
                <a:solidFill>
                  <a:schemeClr val="accent1"/>
                </a:solidFill>
              </a:rPr>
              <a:t>Organisation professionnelle</a:t>
            </a:r>
          </a:p>
          <a:p>
            <a:pPr algn="l" eaLnBrk="1" hangingPunct="1">
              <a:spcBef>
                <a:spcPts val="600"/>
              </a:spcBef>
              <a:buSzPct val="76000"/>
              <a:buFont typeface="Arial" charset="0"/>
              <a:buChar char="•"/>
            </a:pPr>
            <a:r>
              <a:rPr lang="fr-FR" altLang="fr-FR" sz="2800" dirty="0">
                <a:solidFill>
                  <a:schemeClr val="accent1"/>
                </a:solidFill>
              </a:rPr>
              <a:t>Code de déontologie</a:t>
            </a:r>
          </a:p>
          <a:p>
            <a:pPr algn="l" eaLnBrk="1" hangingPunct="1">
              <a:spcBef>
                <a:spcPts val="600"/>
              </a:spcBef>
              <a:buSzPct val="76000"/>
              <a:buFont typeface="Arial" charset="0"/>
              <a:buChar char="•"/>
            </a:pPr>
            <a:r>
              <a:rPr lang="fr-FR" altLang="fr-FR" sz="2800" dirty="0">
                <a:solidFill>
                  <a:schemeClr val="accent1"/>
                </a:solidFill>
              </a:rPr>
              <a:t>Notion de client </a:t>
            </a:r>
          </a:p>
          <a:p>
            <a:pPr>
              <a:spcBef>
                <a:spcPts val="600"/>
              </a:spcBef>
              <a:buSzPct val="76000"/>
              <a:buFont typeface="Arial" charset="0"/>
              <a:buChar char="•"/>
            </a:pPr>
            <a:r>
              <a:rPr lang="fr-FR" altLang="fr-FR" sz="2800" dirty="0">
                <a:solidFill>
                  <a:schemeClr val="accent1"/>
                </a:solidFill>
              </a:rPr>
              <a:t>Consentement (adulte, mineurs de moins de 14 ans et de 14 ans et plus, adulte inapte)</a:t>
            </a:r>
          </a:p>
          <a:p>
            <a:pPr algn="l" eaLnBrk="1" hangingPunct="1">
              <a:spcBef>
                <a:spcPts val="600"/>
              </a:spcBef>
              <a:buSzPct val="76000"/>
              <a:buFont typeface="Arial" charset="0"/>
              <a:buChar char="•"/>
            </a:pPr>
            <a:r>
              <a:rPr lang="fr-FR" altLang="fr-FR" sz="2800" dirty="0">
                <a:solidFill>
                  <a:schemeClr val="accent1"/>
                </a:solidFill>
              </a:rPr>
              <a:t>Secret professionnel, autorisations,  accessibilité, divulgation des informations </a:t>
            </a:r>
          </a:p>
          <a:p>
            <a:pPr algn="l" eaLnBrk="1" hangingPunct="1">
              <a:spcBef>
                <a:spcPts val="600"/>
              </a:spcBef>
              <a:buSzPct val="76000"/>
              <a:buFont typeface="Arial" charset="0"/>
              <a:buChar char="•"/>
            </a:pPr>
            <a:r>
              <a:rPr lang="fr-FR" altLang="fr-FR" sz="2800" dirty="0">
                <a:solidFill>
                  <a:schemeClr val="accent1"/>
                </a:solidFill>
              </a:rPr>
              <a:t>Expertises </a:t>
            </a:r>
            <a:r>
              <a:rPr lang="fr-FR" altLang="fr-FR" sz="2800" dirty="0" err="1">
                <a:solidFill>
                  <a:schemeClr val="accent1"/>
                </a:solidFill>
              </a:rPr>
              <a:t>psycholégales</a:t>
            </a:r>
            <a:r>
              <a:rPr lang="fr-FR" altLang="fr-FR" sz="2800" dirty="0">
                <a:solidFill>
                  <a:schemeClr val="accent1"/>
                </a:solidFill>
              </a:rPr>
              <a:t>, témoignage en cour, témoin de fait, témoin expert</a:t>
            </a:r>
          </a:p>
          <a:p>
            <a:pPr algn="l" eaLnBrk="1" hangingPunct="1">
              <a:spcBef>
                <a:spcPts val="600"/>
              </a:spcBef>
              <a:buSzPct val="76000"/>
              <a:buFont typeface="Arial" charset="0"/>
              <a:buChar char="•"/>
            </a:pPr>
            <a:r>
              <a:rPr lang="fr-FR" altLang="fr-FR" sz="2800" dirty="0">
                <a:solidFill>
                  <a:schemeClr val="accent1"/>
                </a:solidFill>
              </a:rPr>
              <a:t>Inconduite sexuelle, signalement, supervision, conflits de rôles et d’intérêts et relations inappropriées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a:t>
            </a:fld>
            <a:endParaRPr lang="fr-CA"/>
          </a:p>
        </p:txBody>
      </p:sp>
      <p:pic>
        <p:nvPicPr>
          <p:cNvPr id="6" name="Picture 3" descr="image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19216" y="6450437"/>
            <a:ext cx="942143" cy="383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pic>
        <p:nvPicPr>
          <p:cNvPr id="7" name="Picture 2" descr="LOGO_OPQ_Couleur_Mediu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5936" y="6410847"/>
            <a:ext cx="1065423" cy="326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Grp="1"/>
          </p:cNvSpPr>
          <p:nvPr>
            <p:ph type="title"/>
          </p:nvPr>
        </p:nvSpPr>
        <p:spPr bwMode="auto">
          <a:xfrm>
            <a:off x="475488" y="-1711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Mineur de moins de 14 ans</a:t>
            </a:r>
          </a:p>
        </p:txBody>
      </p:sp>
      <p:sp>
        <p:nvSpPr>
          <p:cNvPr id="79874" name="Rectangle 1"/>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Si un des parents s’objecte on ne peut procéder. C’est au Tribunal de trancher.</a:t>
            </a:r>
          </a:p>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Par contre s’il y a urgence et que l’absence de service risque de causer un préjudice grave à l’enfant, le psychologue peut procéder sans l’accord des parents ou de l’un des deux, et ce , tant que la situation d’urgence le justifie.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50</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i="1">
                <a:solidFill>
                  <a:schemeClr val="accent1"/>
                </a:solidFill>
                <a:effectLst>
                  <a:outerShdw blurRad="38100" dist="38100" dir="2700000" algn="tl">
                    <a:srgbClr val="C0C0C0"/>
                  </a:outerShdw>
                </a:effectLst>
              </a:rPr>
              <a:t>Code civil</a:t>
            </a:r>
          </a:p>
        </p:txBody>
      </p:sp>
      <p:sp>
        <p:nvSpPr>
          <p:cNvPr id="80898" name="Rectangle 1"/>
          <p:cNvSpPr>
            <a:spLocks noGrp="1"/>
          </p:cNvSpPr>
          <p:nvPr>
            <p:ph sz="quarter" idx="1"/>
          </p:nvPr>
        </p:nvSpPr>
        <p:spPr bwMode="auto">
          <a:xfrm>
            <a:off x="369998" y="1428010"/>
            <a:ext cx="8291513"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spcBef>
                <a:spcPts val="1000"/>
              </a:spcBef>
              <a:buNone/>
            </a:pPr>
            <a:r>
              <a:rPr lang="fr-FR" altLang="fr-FR" sz="2800" dirty="0">
                <a:solidFill>
                  <a:schemeClr val="accent1"/>
                </a:solidFill>
              </a:rPr>
              <a:t>Article 604</a:t>
            </a:r>
          </a:p>
        </p:txBody>
      </p:sp>
      <p:sp>
        <p:nvSpPr>
          <p:cNvPr id="80900" name="AutoShape 3"/>
          <p:cNvSpPr>
            <a:spLocks/>
          </p:cNvSpPr>
          <p:nvPr/>
        </p:nvSpPr>
        <p:spPr bwMode="auto">
          <a:xfrm>
            <a:off x="365125" y="4394426"/>
            <a:ext cx="8348663" cy="1905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marL="273050"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lnSpc>
                <a:spcPct val="90000"/>
              </a:lnSpc>
              <a:spcBef>
                <a:spcPts val="1000"/>
              </a:spcBef>
            </a:pPr>
            <a:r>
              <a:rPr lang="fr-FR" altLang="fr-FR" sz="2400" i="1" dirty="0">
                <a:solidFill>
                  <a:schemeClr val="accent1"/>
                </a:solidFill>
                <a:latin typeface="+mn-lt"/>
                <a:ea typeface="Gill Sans" charset="0"/>
                <a:cs typeface="Gill Sans" charset="0"/>
              </a:rPr>
              <a:t>Que la garde de l'enfant ait</a:t>
            </a:r>
            <a:r>
              <a:rPr lang="fr-CA" altLang="fr-FR" sz="2400" i="1" dirty="0">
                <a:solidFill>
                  <a:schemeClr val="accent1"/>
                </a:solidFill>
                <a:latin typeface="+mn-lt"/>
                <a:ea typeface="Gill Sans" charset="0"/>
                <a:cs typeface="Gill Sans" charset="0"/>
              </a:rPr>
              <a:t> été </a:t>
            </a:r>
            <a:r>
              <a:rPr lang="fr-FR" altLang="fr-FR" sz="2400" i="1" dirty="0" err="1">
                <a:solidFill>
                  <a:schemeClr val="accent1"/>
                </a:solidFill>
                <a:latin typeface="+mn-lt"/>
                <a:ea typeface="Gill Sans" charset="0"/>
                <a:cs typeface="Gill Sans" charset="0"/>
              </a:rPr>
              <a:t>conf</a:t>
            </a:r>
            <a:r>
              <a:rPr lang="fr-CA" altLang="fr-FR" sz="2400" i="1" dirty="0" err="1">
                <a:solidFill>
                  <a:schemeClr val="accent1"/>
                </a:solidFill>
                <a:latin typeface="+mn-lt"/>
                <a:ea typeface="Gill Sans" charset="0"/>
                <a:cs typeface="Gill Sans" charset="0"/>
              </a:rPr>
              <a:t>iée</a:t>
            </a:r>
            <a:r>
              <a:rPr lang="fr-CA" altLang="fr-FR" sz="2400" i="1" dirty="0">
                <a:solidFill>
                  <a:schemeClr val="accent1"/>
                </a:solidFill>
                <a:latin typeface="+mn-lt"/>
                <a:ea typeface="Gill Sans" charset="0"/>
                <a:cs typeface="Gill Sans" charset="0"/>
              </a:rPr>
              <a:t> à</a:t>
            </a:r>
            <a:r>
              <a:rPr lang="fr-FR" altLang="fr-FR" sz="2400" i="1" dirty="0">
                <a:solidFill>
                  <a:schemeClr val="accent1"/>
                </a:solidFill>
                <a:latin typeface="+mn-lt"/>
                <a:ea typeface="Gill Sans" charset="0"/>
                <a:cs typeface="Gill Sans" charset="0"/>
              </a:rPr>
              <a:t> l'un des parents ou</a:t>
            </a:r>
            <a:r>
              <a:rPr lang="fr-CA" altLang="fr-FR" sz="2400" i="1" dirty="0">
                <a:solidFill>
                  <a:schemeClr val="accent1"/>
                </a:solidFill>
                <a:latin typeface="+mn-lt"/>
                <a:ea typeface="Gill Sans" charset="0"/>
                <a:cs typeface="Gill Sans" charset="0"/>
              </a:rPr>
              <a:t> à </a:t>
            </a:r>
            <a:r>
              <a:rPr lang="fr-FR" altLang="fr-FR" sz="2400" i="1" dirty="0">
                <a:solidFill>
                  <a:schemeClr val="accent1"/>
                </a:solidFill>
                <a:latin typeface="+mn-lt"/>
                <a:ea typeface="Gill Sans" charset="0"/>
                <a:cs typeface="Gill Sans" charset="0"/>
              </a:rPr>
              <a:t>une tierce personne, quelles qu'en soient les raisons, les </a:t>
            </a:r>
            <a:r>
              <a:rPr lang="fr-CA" altLang="fr-FR" sz="2400" i="1" dirty="0">
                <a:solidFill>
                  <a:schemeClr val="accent1"/>
                </a:solidFill>
                <a:latin typeface="+mn-lt"/>
                <a:ea typeface="Gill Sans" charset="0"/>
                <a:cs typeface="Gill Sans" charset="0"/>
              </a:rPr>
              <a:t>père</a:t>
            </a:r>
            <a:r>
              <a:rPr lang="fr-FR" altLang="fr-FR" sz="2400" i="1" dirty="0">
                <a:solidFill>
                  <a:schemeClr val="accent1"/>
                </a:solidFill>
                <a:latin typeface="+mn-lt"/>
                <a:ea typeface="Gill Sans" charset="0"/>
                <a:cs typeface="Gill Sans" charset="0"/>
              </a:rPr>
              <a:t> et </a:t>
            </a:r>
            <a:r>
              <a:rPr lang="fr-CA" altLang="fr-FR" sz="2400" i="1" dirty="0">
                <a:solidFill>
                  <a:schemeClr val="accent1"/>
                </a:solidFill>
                <a:latin typeface="+mn-lt"/>
                <a:ea typeface="Gill Sans" charset="0"/>
                <a:cs typeface="Gill Sans" charset="0"/>
              </a:rPr>
              <a:t>mère </a:t>
            </a:r>
            <a:r>
              <a:rPr lang="fr-FR" altLang="fr-FR" sz="2400" i="1" dirty="0">
                <a:solidFill>
                  <a:schemeClr val="accent1"/>
                </a:solidFill>
                <a:latin typeface="+mn-lt"/>
                <a:ea typeface="Gill Sans" charset="0"/>
                <a:cs typeface="Gill Sans" charset="0"/>
              </a:rPr>
              <a:t>conservent le droit de surveiller son entretien et </a:t>
            </a:r>
            <a:r>
              <a:rPr lang="fr-FR" altLang="fr-FR" sz="2400" i="1" dirty="0" err="1">
                <a:solidFill>
                  <a:schemeClr val="accent1"/>
                </a:solidFill>
                <a:latin typeface="+mn-lt"/>
                <a:ea typeface="Gill Sans" charset="0"/>
                <a:cs typeface="Gill Sans" charset="0"/>
              </a:rPr>
              <a:t>so</a:t>
            </a:r>
            <a:r>
              <a:rPr lang="fr-CA" altLang="fr-FR" sz="2400" i="1" dirty="0">
                <a:solidFill>
                  <a:schemeClr val="accent1"/>
                </a:solidFill>
                <a:latin typeface="+mn-lt"/>
                <a:ea typeface="Gill Sans" charset="0"/>
                <a:cs typeface="Gill Sans" charset="0"/>
              </a:rPr>
              <a:t>n éd</a:t>
            </a:r>
            <a:r>
              <a:rPr lang="fr-FR" altLang="fr-FR" sz="2400" i="1" dirty="0" err="1">
                <a:solidFill>
                  <a:schemeClr val="accent1"/>
                </a:solidFill>
                <a:latin typeface="+mn-lt"/>
                <a:ea typeface="Gill Sans" charset="0"/>
                <a:cs typeface="Gill Sans" charset="0"/>
              </a:rPr>
              <a:t>ucation</a:t>
            </a:r>
            <a:r>
              <a:rPr lang="fr-FR" altLang="fr-FR" sz="2400" i="1" dirty="0">
                <a:solidFill>
                  <a:schemeClr val="accent1"/>
                </a:solidFill>
                <a:latin typeface="+mn-lt"/>
                <a:ea typeface="Gill Sans" charset="0"/>
                <a:cs typeface="Gill Sans" charset="0"/>
              </a:rPr>
              <a:t> et sont tenus d'y contribue</a:t>
            </a:r>
            <a:r>
              <a:rPr lang="fr-CA" altLang="fr-FR" sz="2400" i="1" dirty="0">
                <a:solidFill>
                  <a:schemeClr val="accent1"/>
                </a:solidFill>
                <a:latin typeface="+mn-lt"/>
                <a:ea typeface="Gill Sans" charset="0"/>
                <a:cs typeface="Gill Sans" charset="0"/>
              </a:rPr>
              <a:t>r à </a:t>
            </a:r>
            <a:r>
              <a:rPr lang="fr-FR" altLang="fr-FR" sz="2400" i="1" dirty="0">
                <a:solidFill>
                  <a:schemeClr val="accent1"/>
                </a:solidFill>
                <a:latin typeface="+mn-lt"/>
                <a:ea typeface="Gill Sans" charset="0"/>
                <a:cs typeface="Gill Sans" charset="0"/>
              </a:rPr>
              <a:t>proportion de leurs </a:t>
            </a:r>
            <a:r>
              <a:rPr lang="fr-FR" altLang="fr-FR" sz="2400" i="1" dirty="0" err="1">
                <a:solidFill>
                  <a:schemeClr val="accent1"/>
                </a:solidFill>
                <a:latin typeface="+mn-lt"/>
                <a:ea typeface="Gill Sans" charset="0"/>
                <a:cs typeface="Gill Sans" charset="0"/>
              </a:rPr>
              <a:t>facul</a:t>
            </a:r>
            <a:r>
              <a:rPr lang="fr-CA" altLang="fr-FR" sz="2400" i="1" dirty="0">
                <a:solidFill>
                  <a:schemeClr val="accent1"/>
                </a:solidFill>
                <a:latin typeface="+mn-lt"/>
                <a:ea typeface="Gill Sans" charset="0"/>
                <a:cs typeface="Gill Sans" charset="0"/>
              </a:rPr>
              <a:t>tés</a:t>
            </a:r>
            <a:r>
              <a:rPr lang="fr-FR" altLang="fr-FR" sz="2400" i="1" dirty="0">
                <a:solidFill>
                  <a:schemeClr val="accent1"/>
                </a:solidFill>
                <a:latin typeface="+mn-lt"/>
                <a:ea typeface="Gill Sans" charset="0"/>
                <a:cs typeface="Gill Sans" charset="0"/>
              </a:rPr>
              <a:t>.</a:t>
            </a:r>
          </a:p>
        </p:txBody>
      </p:sp>
      <p:sp>
        <p:nvSpPr>
          <p:cNvPr id="80901" name="AutoShape 4"/>
          <p:cNvSpPr>
            <a:spLocks/>
          </p:cNvSpPr>
          <p:nvPr/>
        </p:nvSpPr>
        <p:spPr bwMode="auto">
          <a:xfrm>
            <a:off x="366667" y="3698949"/>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605</a:t>
            </a:r>
          </a:p>
        </p:txBody>
      </p:sp>
      <p:sp>
        <p:nvSpPr>
          <p:cNvPr id="80902" name="AutoShape 5"/>
          <p:cNvSpPr>
            <a:spLocks/>
          </p:cNvSpPr>
          <p:nvPr/>
        </p:nvSpPr>
        <p:spPr bwMode="auto">
          <a:xfrm>
            <a:off x="372460" y="2060848"/>
            <a:ext cx="8348663" cy="16891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marL="273050"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lnSpc>
                <a:spcPct val="110000"/>
              </a:lnSpc>
              <a:spcBef>
                <a:spcPts val="1000"/>
              </a:spcBef>
            </a:pPr>
            <a:r>
              <a:rPr lang="fr-FR" altLang="fr-FR" sz="2400" i="1" dirty="0">
                <a:solidFill>
                  <a:schemeClr val="accent1"/>
                </a:solidFill>
                <a:latin typeface="+mn-lt"/>
                <a:ea typeface="Gill Sans" charset="0"/>
                <a:cs typeface="Gill Sans" charset="0"/>
              </a:rPr>
              <a:t>En cas de </a:t>
            </a:r>
            <a:r>
              <a:rPr lang="fr-FR" altLang="fr-FR" sz="2400" i="1" dirty="0" err="1">
                <a:solidFill>
                  <a:schemeClr val="accent1"/>
                </a:solidFill>
                <a:latin typeface="+mn-lt"/>
                <a:ea typeface="Gill Sans" charset="0"/>
                <a:cs typeface="Gill Sans" charset="0"/>
              </a:rPr>
              <a:t>difficul</a:t>
            </a:r>
            <a:r>
              <a:rPr lang="fr-CA" altLang="fr-FR" sz="2400" i="1" dirty="0">
                <a:solidFill>
                  <a:schemeClr val="accent1"/>
                </a:solidFill>
                <a:latin typeface="+mn-lt"/>
                <a:ea typeface="Gill Sans" charset="0"/>
                <a:cs typeface="Gill Sans" charset="0"/>
              </a:rPr>
              <a:t>tés</a:t>
            </a:r>
            <a:r>
              <a:rPr lang="fr-FR" altLang="fr-FR" sz="2400" i="1" dirty="0">
                <a:solidFill>
                  <a:schemeClr val="accent1"/>
                </a:solidFill>
                <a:latin typeface="+mn-lt"/>
                <a:ea typeface="Gill Sans" charset="0"/>
                <a:cs typeface="Gill Sans" charset="0"/>
              </a:rPr>
              <a:t> relative</a:t>
            </a:r>
            <a:r>
              <a:rPr lang="fr-CA" altLang="fr-FR" sz="2400" i="1" dirty="0">
                <a:solidFill>
                  <a:schemeClr val="accent1"/>
                </a:solidFill>
                <a:latin typeface="+mn-lt"/>
                <a:ea typeface="Gill Sans" charset="0"/>
                <a:cs typeface="Gill Sans" charset="0"/>
              </a:rPr>
              <a:t>s à </a:t>
            </a:r>
            <a:r>
              <a:rPr lang="fr-FR" altLang="fr-FR" sz="2400" i="1" dirty="0">
                <a:solidFill>
                  <a:schemeClr val="accent1"/>
                </a:solidFill>
                <a:latin typeface="+mn-lt"/>
                <a:ea typeface="Gill Sans" charset="0"/>
                <a:cs typeface="Gill Sans" charset="0"/>
              </a:rPr>
              <a:t> l'exercice de l'autori</a:t>
            </a:r>
            <a:r>
              <a:rPr lang="fr-CA" altLang="fr-FR" sz="2400" i="1" dirty="0">
                <a:solidFill>
                  <a:schemeClr val="accent1"/>
                </a:solidFill>
                <a:latin typeface="+mn-lt"/>
                <a:ea typeface="Gill Sans" charset="0"/>
                <a:cs typeface="Gill Sans" charset="0"/>
              </a:rPr>
              <a:t>té</a:t>
            </a:r>
            <a:r>
              <a:rPr lang="fr-FR" altLang="fr-FR" sz="2400" i="1" dirty="0">
                <a:solidFill>
                  <a:schemeClr val="accent1"/>
                </a:solidFill>
                <a:latin typeface="+mn-lt"/>
                <a:ea typeface="Gill Sans" charset="0"/>
                <a:cs typeface="Gill Sans" charset="0"/>
              </a:rPr>
              <a:t> parentale, le titulaire de l'autori</a:t>
            </a:r>
            <a:r>
              <a:rPr lang="fr-CA" altLang="fr-FR" sz="2400" i="1" dirty="0">
                <a:solidFill>
                  <a:schemeClr val="accent1"/>
                </a:solidFill>
                <a:latin typeface="+mn-lt"/>
                <a:ea typeface="Gill Sans" charset="0"/>
                <a:cs typeface="Gill Sans" charset="0"/>
              </a:rPr>
              <a:t>té </a:t>
            </a:r>
            <a:r>
              <a:rPr lang="fr-FR" altLang="fr-FR" sz="2400" i="1" dirty="0">
                <a:solidFill>
                  <a:schemeClr val="accent1"/>
                </a:solidFill>
                <a:latin typeface="+mn-lt"/>
                <a:ea typeface="Gill Sans" charset="0"/>
                <a:cs typeface="Gill Sans" charset="0"/>
              </a:rPr>
              <a:t>parentale peut saisir le tribunal qui statuera dans l'in</a:t>
            </a:r>
            <a:r>
              <a:rPr lang="fr-CA" altLang="fr-FR" sz="2400" i="1" dirty="0">
                <a:solidFill>
                  <a:schemeClr val="accent1"/>
                </a:solidFill>
                <a:latin typeface="+mn-lt"/>
                <a:ea typeface="Gill Sans" charset="0"/>
                <a:cs typeface="Gill Sans" charset="0"/>
              </a:rPr>
              <a:t>té</a:t>
            </a:r>
            <a:r>
              <a:rPr lang="fr-FR" altLang="fr-FR" sz="2400" i="1" dirty="0" err="1">
                <a:solidFill>
                  <a:schemeClr val="accent1"/>
                </a:solidFill>
                <a:latin typeface="+mn-lt"/>
                <a:ea typeface="Gill Sans" charset="0"/>
                <a:cs typeface="Gill Sans" charset="0"/>
              </a:rPr>
              <a:t>rêt</a:t>
            </a:r>
            <a:r>
              <a:rPr lang="fr-FR" altLang="fr-FR" sz="2400" i="1" dirty="0">
                <a:solidFill>
                  <a:schemeClr val="accent1"/>
                </a:solidFill>
                <a:latin typeface="+mn-lt"/>
                <a:ea typeface="Gill Sans" charset="0"/>
                <a:cs typeface="Gill Sans" charset="0"/>
              </a:rPr>
              <a:t> de l'enfant </a:t>
            </a:r>
            <a:r>
              <a:rPr lang="fr-FR" altLang="fr-FR" sz="2400" i="1" dirty="0" err="1">
                <a:solidFill>
                  <a:schemeClr val="accent1"/>
                </a:solidFill>
                <a:latin typeface="+mn-lt"/>
                <a:ea typeface="Gill Sans" charset="0"/>
                <a:cs typeface="Gill Sans" charset="0"/>
              </a:rPr>
              <a:t>ap</a:t>
            </a:r>
            <a:r>
              <a:rPr lang="fr-CA" altLang="fr-FR" sz="2400" i="1" dirty="0" err="1">
                <a:solidFill>
                  <a:schemeClr val="accent1"/>
                </a:solidFill>
                <a:latin typeface="+mn-lt"/>
                <a:ea typeface="Gill Sans" charset="0"/>
                <a:cs typeface="Gill Sans" charset="0"/>
              </a:rPr>
              <a:t>rès</a:t>
            </a:r>
            <a:r>
              <a:rPr lang="fr-FR" altLang="fr-FR" sz="2400" i="1" dirty="0">
                <a:solidFill>
                  <a:schemeClr val="accent1"/>
                </a:solidFill>
                <a:latin typeface="+mn-lt"/>
                <a:ea typeface="Gill Sans" charset="0"/>
                <a:cs typeface="Gill Sans" charset="0"/>
              </a:rPr>
              <a:t> avoir favori</a:t>
            </a:r>
            <a:r>
              <a:rPr lang="fr-CA" altLang="fr-FR" sz="2400" i="1" dirty="0" err="1">
                <a:solidFill>
                  <a:schemeClr val="accent1"/>
                </a:solidFill>
                <a:latin typeface="+mn-lt"/>
                <a:ea typeface="Gill Sans" charset="0"/>
                <a:cs typeface="Gill Sans" charset="0"/>
              </a:rPr>
              <a:t>sé</a:t>
            </a:r>
            <a:r>
              <a:rPr lang="fr-FR" altLang="fr-FR" sz="2400" i="1" dirty="0">
                <a:solidFill>
                  <a:schemeClr val="accent1"/>
                </a:solidFill>
                <a:latin typeface="+mn-lt"/>
                <a:ea typeface="Gill Sans" charset="0"/>
                <a:cs typeface="Gill Sans" charset="0"/>
              </a:rPr>
              <a:t> la conciliation des parties.</a:t>
            </a:r>
          </a:p>
        </p:txBody>
      </p:sp>
      <p:sp>
        <p:nvSpPr>
          <p:cNvPr id="80903" name="AutoShape 6"/>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51</a:t>
            </a:fld>
            <a:endParaRPr lang="fr-CA"/>
          </a:p>
        </p:txBody>
      </p:sp>
      <p:pic>
        <p:nvPicPr>
          <p:cNvPr id="10"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p:cNvSpPr>
            <a:spLocks noGrp="1"/>
          </p:cNvSpPr>
          <p:nvPr>
            <p:ph type="title"/>
          </p:nvPr>
        </p:nvSpPr>
        <p:spPr bwMode="auto">
          <a:xfrm>
            <a:off x="611560" y="-6903"/>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Mineur de moins de 14 ans</a:t>
            </a:r>
          </a:p>
        </p:txBody>
      </p:sp>
      <p:sp>
        <p:nvSpPr>
          <p:cNvPr id="81922" name="Rectangle 1"/>
          <p:cNvSpPr>
            <a:spLocks noGrp="1"/>
          </p:cNvSpPr>
          <p:nvPr>
            <p:ph sz="quarter" idx="1"/>
          </p:nvPr>
        </p:nvSpPr>
        <p:spPr bwMode="auto">
          <a:xfrm>
            <a:off x="455613" y="1556791"/>
            <a:ext cx="8229600" cy="44487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600" dirty="0">
              <a:solidFill>
                <a:schemeClr val="accent1"/>
              </a:solidFill>
            </a:endParaRPr>
          </a:p>
          <a:p>
            <a:pPr algn="l" eaLnBrk="1" hangingPunct="1">
              <a:spcBef>
                <a:spcPts val="600"/>
              </a:spcBef>
              <a:buClrTx/>
              <a:buSzPct val="76000"/>
              <a:buFont typeface="Arial" charset="0"/>
              <a:buChar char="•"/>
            </a:pPr>
            <a:r>
              <a:rPr lang="fr-FR" altLang="fr-FR" sz="2600" dirty="0">
                <a:solidFill>
                  <a:schemeClr val="accent1"/>
                </a:solidFill>
              </a:rPr>
              <a:t>Le fait qu’un parent n’a pas la garde de l’enfant ne lui enlève pas ses droits de parents, à moins de spécifications précises de la part du Juge dans l’attribution de la garde.</a:t>
            </a:r>
          </a:p>
          <a:p>
            <a:pPr algn="l" eaLnBrk="1" hangingPunct="1">
              <a:spcBef>
                <a:spcPts val="600"/>
              </a:spcBef>
              <a:buClrTx/>
              <a:buSzPct val="76000"/>
              <a:buFont typeface="Arial" charset="0"/>
              <a:buChar char="•"/>
            </a:pPr>
            <a:r>
              <a:rPr lang="fr-FR" altLang="fr-FR" sz="2600" dirty="0">
                <a:solidFill>
                  <a:schemeClr val="accent1"/>
                </a:solidFill>
              </a:rPr>
              <a:t>Seule la  déclaration  de « déchéance parentale » enlève à un parent ses droits.</a:t>
            </a:r>
          </a:p>
          <a:p>
            <a:pPr algn="l" eaLnBrk="1" hangingPunct="1">
              <a:spcBef>
                <a:spcPts val="600"/>
              </a:spcBef>
              <a:buClrTx/>
              <a:buSzPct val="76000"/>
              <a:buFont typeface="Arial" charset="0"/>
              <a:buChar char="•"/>
            </a:pPr>
            <a:r>
              <a:rPr lang="fr-FR" altLang="fr-FR" sz="2600" dirty="0">
                <a:solidFill>
                  <a:schemeClr val="accent1"/>
                </a:solidFill>
              </a:rPr>
              <a:t>Le fait qu’un enfant soit sous la garde de la DPJ ne veut pas dire que les parents sont déchus de leur autorité. Le psychologue doit obtenir leur consentement par le biais de la DPJ.</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52</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p:cNvSpPr>
            <a:spLocks noGrp="1"/>
          </p:cNvSpPr>
          <p:nvPr>
            <p:ph type="title"/>
          </p:nvPr>
        </p:nvSpPr>
        <p:spPr bwMode="auto">
          <a:xfrm>
            <a:off x="475488" y="42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Personne inapte</a:t>
            </a:r>
          </a:p>
        </p:txBody>
      </p:sp>
      <p:sp>
        <p:nvSpPr>
          <p:cNvPr id="82946" name="Rectangle 1"/>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bodyPr>
          <a:lstStyle/>
          <a:p>
            <a:pPr algn="l" eaLnBrk="1" hangingPunct="1">
              <a:spcBef>
                <a:spcPts val="600"/>
              </a:spcBef>
              <a:buClrTx/>
              <a:buSzPct val="76000"/>
              <a:buFont typeface="Arial" charset="0"/>
              <a:buChar char="•"/>
            </a:pPr>
            <a:endParaRPr lang="fr-FR" altLang="fr-FR" sz="2400" dirty="0">
              <a:solidFill>
                <a:schemeClr val="accent1"/>
              </a:solidFill>
            </a:endParaRPr>
          </a:p>
          <a:p>
            <a:pPr algn="l" eaLnBrk="1" hangingPunct="1">
              <a:spcBef>
                <a:spcPts val="600"/>
              </a:spcBef>
              <a:buClrTx/>
              <a:buSzPct val="76000"/>
              <a:buFont typeface="Arial" charset="0"/>
              <a:buChar char="•"/>
            </a:pPr>
            <a:r>
              <a:rPr lang="fr-FR" altLang="fr-FR" sz="2400" dirty="0">
                <a:solidFill>
                  <a:schemeClr val="accent1"/>
                </a:solidFill>
              </a:rPr>
              <a:t>Une personne est apte tant qu’elle n’a pas été déclarée inapte.</a:t>
            </a:r>
          </a:p>
          <a:p>
            <a:pPr algn="l" eaLnBrk="1" hangingPunct="1">
              <a:spcBef>
                <a:spcPts val="600"/>
              </a:spcBef>
              <a:buClrTx/>
              <a:buSzPct val="76000"/>
              <a:buFont typeface="Arial" charset="0"/>
              <a:buChar char="•"/>
            </a:pPr>
            <a:r>
              <a:rPr lang="fr-FR" altLang="fr-FR" sz="2400" dirty="0">
                <a:solidFill>
                  <a:schemeClr val="accent1"/>
                </a:solidFill>
              </a:rPr>
              <a:t>Une déficience ou une maladie mentale ne fait pas en </a:t>
            </a:r>
            <a:r>
              <a:rPr lang="fr-FR" altLang="fr-FR" sz="2400" dirty="0" err="1">
                <a:solidFill>
                  <a:schemeClr val="accent1"/>
                </a:solidFill>
              </a:rPr>
              <a:t>so</a:t>
            </a:r>
            <a:r>
              <a:rPr lang="fr-CA" altLang="fr-FR" sz="2400" dirty="0">
                <a:solidFill>
                  <a:schemeClr val="accent1"/>
                </a:solidFill>
              </a:rPr>
              <a:t>i </a:t>
            </a:r>
            <a:r>
              <a:rPr lang="fr-FR" altLang="fr-FR" sz="2400" dirty="0">
                <a:solidFill>
                  <a:schemeClr val="accent1"/>
                </a:solidFill>
              </a:rPr>
              <a:t>de la personne une personne inapte.</a:t>
            </a:r>
          </a:p>
          <a:p>
            <a:pPr algn="l" eaLnBrk="1" hangingPunct="1">
              <a:spcBef>
                <a:spcPts val="600"/>
              </a:spcBef>
              <a:buClrTx/>
              <a:buSzPct val="76000"/>
              <a:buFont typeface="Arial" charset="0"/>
              <a:buChar char="•"/>
            </a:pPr>
            <a:r>
              <a:rPr lang="fr-FR" altLang="fr-FR" sz="2400" dirty="0">
                <a:solidFill>
                  <a:schemeClr val="accent1"/>
                </a:solidFill>
              </a:rPr>
              <a:t>L’inaptitude est déclarée par un Tribunal</a:t>
            </a:r>
          </a:p>
          <a:p>
            <a:pPr algn="l" eaLnBrk="1" hangingPunct="1">
              <a:spcBef>
                <a:spcPts val="600"/>
              </a:spcBef>
              <a:buClrTx/>
              <a:buSzPct val="76000"/>
              <a:buFont typeface="Arial" charset="0"/>
              <a:buChar char="•"/>
            </a:pPr>
            <a:r>
              <a:rPr lang="fr-FR" altLang="fr-FR" sz="2400" dirty="0">
                <a:solidFill>
                  <a:schemeClr val="accent1"/>
                </a:solidFill>
              </a:rPr>
              <a:t>Même une personne sous un régime de protection conserve son droit de consentir</a:t>
            </a:r>
          </a:p>
          <a:p>
            <a:pPr algn="l" eaLnBrk="1" hangingPunct="1">
              <a:spcBef>
                <a:spcPts val="600"/>
              </a:spcBef>
              <a:buClrTx/>
              <a:buSzPct val="76000"/>
              <a:buFont typeface="Arial" charset="0"/>
              <a:buChar char="•"/>
            </a:pPr>
            <a:r>
              <a:rPr lang="fr-FR" altLang="fr-FR" sz="2400" dirty="0">
                <a:solidFill>
                  <a:schemeClr val="accent1"/>
                </a:solidFill>
              </a:rPr>
              <a:t>Le psychologue doit obtenir le consentement de la personne qu’il doit évaluer même quand l’évaluation vise à mesurer l’inaptitude à gérer ses biens ou sa personne</a:t>
            </a:r>
          </a:p>
          <a:p>
            <a:pPr algn="l" eaLnBrk="1" hangingPunct="1">
              <a:spcBef>
                <a:spcPts val="600"/>
              </a:spcBef>
              <a:buClrTx/>
              <a:buSzPct val="76000"/>
              <a:buFont typeface="Arial" charset="0"/>
              <a:buChar char="•"/>
            </a:pPr>
            <a:r>
              <a:rPr lang="fr-FR" altLang="fr-FR" sz="2400" dirty="0">
                <a:solidFill>
                  <a:schemeClr val="accent1"/>
                </a:solidFill>
              </a:rPr>
              <a:t>Évaluation de l’inaptitude à consentir (Test de la Nouvelle-Écosse) et consentement substitué s’il y a lieu</a:t>
            </a:r>
          </a:p>
          <a:p>
            <a:pPr marL="820738" indent="-820738" algn="l" eaLnBrk="1" hangingPunct="1">
              <a:spcBef>
                <a:spcPts val="600"/>
              </a:spcBef>
              <a:buClr>
                <a:srgbClr val="7FD13B"/>
              </a:buClr>
              <a:buSzPct val="76000"/>
              <a:buFont typeface="Wingdings 3" charset="2"/>
              <a:buChar char="•"/>
            </a:pPr>
            <a:endParaRPr lang="fr-FR" altLang="fr-FR" sz="2400" dirty="0">
              <a:solidFill>
                <a:srgbClr val="000000"/>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53</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81328"/>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p:cNvSpPr>
          <p:nvPr>
            <p:ph type="title"/>
          </p:nvPr>
        </p:nvSpPr>
        <p:spPr bwMode="auto">
          <a:xfrm>
            <a:off x="475488" y="44097"/>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dirty="0">
                <a:solidFill>
                  <a:schemeClr val="accent1"/>
                </a:solidFill>
              </a:rPr>
              <a:t>Personne inapte</a:t>
            </a:r>
          </a:p>
        </p:txBody>
      </p:sp>
      <p:sp>
        <p:nvSpPr>
          <p:cNvPr id="83970" name="Rectangle 1"/>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t" anchorCtr="0" compatLnSpc="1">
            <a:prstTxWarp prst="textNoShape">
              <a:avLst/>
            </a:prstTxWarp>
            <a:normAutofit lnSpcReduction="10000"/>
          </a:bodyPr>
          <a:lstStyle/>
          <a:p>
            <a:pPr algn="l" eaLnBrk="1" hangingPunct="1">
              <a:spcBef>
                <a:spcPts val="600"/>
              </a:spcBef>
              <a:buClrTx/>
              <a:buSzPct val="76000"/>
              <a:buFont typeface="Arial" charset="0"/>
              <a:buChar char="•"/>
            </a:pPr>
            <a:endParaRPr lang="fr-FR" altLang="fr-FR" sz="2800" dirty="0">
              <a:solidFill>
                <a:schemeClr val="accent1"/>
              </a:solidFill>
            </a:endParaRPr>
          </a:p>
          <a:p>
            <a:pPr algn="l" eaLnBrk="1" hangingPunct="1">
              <a:spcBef>
                <a:spcPts val="600"/>
              </a:spcBef>
              <a:buClrTx/>
              <a:buSzPct val="76000"/>
              <a:buFont typeface="Arial" charset="0"/>
              <a:buChar char="•"/>
            </a:pPr>
            <a:r>
              <a:rPr lang="fr-FR" altLang="fr-FR" sz="2800" dirty="0">
                <a:solidFill>
                  <a:schemeClr val="accent1"/>
                </a:solidFill>
              </a:rPr>
              <a:t>Une autorisation du Tribunal est nécessaire: pour contraindre un adulte inapte qui refuse catégoriquement des soins à moins qu’il ne s’agisse de soins d’hygiène ou d’un cas d’urgence</a:t>
            </a:r>
          </a:p>
          <a:p>
            <a:pPr algn="l" eaLnBrk="1" hangingPunct="1">
              <a:spcBef>
                <a:spcPts val="600"/>
              </a:spcBef>
              <a:buClrTx/>
              <a:buSzPct val="76000"/>
              <a:buFont typeface="Arial" charset="0"/>
              <a:buChar char="•"/>
            </a:pPr>
            <a:r>
              <a:rPr lang="fr-FR" altLang="fr-FR" sz="2600" dirty="0">
                <a:solidFill>
                  <a:schemeClr val="accent1"/>
                </a:solidFill>
              </a:rPr>
              <a:t>Quand une personne est inconsciente ou temporairement incapable de donner son avis: on se tourne vers le mandataire en cas d’inaptitude, le tuteur, le conjoint, le plus proche parent ou encore une personne bienveillante qui démontre un intérêt particulier pour la personne et prend la décision de la façon dont elle pense que la personne incapable l’aurait fait</a:t>
            </a:r>
            <a:r>
              <a:rPr lang="fr-CA" altLang="fr-FR" sz="2600" dirty="0">
                <a:solidFill>
                  <a:schemeClr val="accent1"/>
                </a:solidFill>
              </a:rPr>
              <a:t>.</a:t>
            </a:r>
            <a:endParaRPr lang="fr-FR" altLang="fr-FR" sz="2600" dirty="0">
              <a:solidFill>
                <a:schemeClr val="accent1"/>
              </a:solidFill>
            </a:endParaRPr>
          </a:p>
        </p:txBody>
      </p:sp>
      <p:sp>
        <p:nvSpPr>
          <p:cNvPr id="2" name="Espace réservé du pied de page 1"/>
          <p:cNvSpPr>
            <a:spLocks noGrp="1"/>
          </p:cNvSpPr>
          <p:nvPr>
            <p:ph type="ftr" sz="quarter" idx="11"/>
          </p:nvPr>
        </p:nvSpPr>
        <p:spPr/>
        <p:txBody>
          <a:bodyPr/>
          <a:lstStyle/>
          <a:p>
            <a:r>
              <a:rPr lang="fr-CA"/>
              <a:t>© 2019 Tous droits réservés     </a:t>
            </a:r>
            <a:endParaRPr lang="fr-CA" dirty="0"/>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54</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idx="1"/>
          </p:nvPr>
        </p:nvSpPr>
        <p:spPr>
          <a:xfrm>
            <a:off x="971600" y="2743200"/>
            <a:ext cx="7200800" cy="1673225"/>
          </a:xfrm>
        </p:spPr>
        <p:txBody>
          <a:bodyPr>
            <a:normAutofit lnSpcReduction="10000"/>
          </a:bodyPr>
          <a:lstStyle/>
          <a:p>
            <a:r>
              <a:rPr lang="fr-CA" sz="4000" dirty="0">
                <a:solidFill>
                  <a:schemeClr val="accent1"/>
                </a:solidFill>
              </a:rPr>
              <a:t>LE Secret professionnel</a:t>
            </a:r>
          </a:p>
          <a:p>
            <a:r>
              <a:rPr lang="fr-CA" sz="2800" dirty="0">
                <a:solidFill>
                  <a:schemeClr val="accent1"/>
                </a:solidFill>
              </a:rPr>
              <a:t>Les Lois qui le déterminent</a:t>
            </a:r>
          </a:p>
          <a:p>
            <a:r>
              <a:rPr lang="fr-CA" sz="2800" dirty="0">
                <a:solidFill>
                  <a:schemeClr val="accent1"/>
                </a:solidFill>
              </a:rPr>
              <a:t>Les lois qui le limitent</a:t>
            </a:r>
          </a:p>
          <a:p>
            <a:endParaRPr lang="fr-CA" sz="2800" dirty="0">
              <a:solidFill>
                <a:schemeClr val="accent1"/>
              </a:solidFill>
            </a:endParaRP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55</a:t>
            </a:fld>
            <a:endParaRPr lang="fr-CA"/>
          </a:p>
        </p:txBody>
      </p:sp>
      <p:sp>
        <p:nvSpPr>
          <p:cNvPr id="6" name="Titre 5"/>
          <p:cNvSpPr>
            <a:spLocks noGrp="1"/>
          </p:cNvSpPr>
          <p:nvPr>
            <p:ph type="title"/>
          </p:nvPr>
        </p:nvSpPr>
        <p:spPr/>
        <p:txBody>
          <a:bodyPr/>
          <a:lstStyle/>
          <a:p>
            <a:r>
              <a:rPr lang="fr-CA" dirty="0">
                <a:solidFill>
                  <a:schemeClr val="accent3"/>
                </a:solidFill>
              </a:rPr>
              <a:t>JOUR 1</a:t>
            </a:r>
          </a:p>
        </p:txBody>
      </p:sp>
      <p:pic>
        <p:nvPicPr>
          <p:cNvPr id="8"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27582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 secret professionnel</a:t>
            </a:r>
          </a:p>
        </p:txBody>
      </p:sp>
      <p:sp>
        <p:nvSpPr>
          <p:cNvPr id="86018" name="Rectangle 1"/>
          <p:cNvSpPr>
            <a:spLocks noGrp="1"/>
          </p:cNvSpPr>
          <p:nvPr>
            <p:ph sz="quarter" idx="1"/>
          </p:nvPr>
        </p:nvSpPr>
        <p:spPr bwMode="auto">
          <a:xfrm>
            <a:off x="683568" y="2715838"/>
            <a:ext cx="8348663" cy="1512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a:bodyPr>
          <a:lstStyle/>
          <a:p>
            <a:pPr algn="l" eaLnBrk="1" hangingPunct="1">
              <a:lnSpc>
                <a:spcPct val="72000"/>
              </a:lnSpc>
              <a:spcBef>
                <a:spcPts val="1000"/>
              </a:spcBef>
            </a:pPr>
            <a:endParaRPr lang="fr-FR" altLang="fr-FR" sz="2900" i="1" dirty="0">
              <a:solidFill>
                <a:srgbClr val="000000"/>
              </a:solidFill>
            </a:endParaRPr>
          </a:p>
          <a:p>
            <a:pPr marL="0" indent="0" algn="l" eaLnBrk="1" hangingPunct="1">
              <a:lnSpc>
                <a:spcPct val="72000"/>
              </a:lnSpc>
              <a:spcBef>
                <a:spcPts val="1000"/>
              </a:spcBef>
              <a:buNone/>
            </a:pPr>
            <a:r>
              <a:rPr lang="fr-FR" altLang="fr-FR" sz="2200" i="1" dirty="0">
                <a:solidFill>
                  <a:schemeClr val="accent1"/>
                </a:solidFill>
              </a:rPr>
              <a:t>    </a:t>
            </a:r>
            <a:r>
              <a:rPr lang="fr-FR" altLang="fr-FR" sz="2400" i="1" dirty="0">
                <a:solidFill>
                  <a:schemeClr val="accent1"/>
                </a:solidFill>
              </a:rPr>
              <a:t>Toute personne a droit à la sauvegarde de sa dignité, de son               </a:t>
            </a:r>
            <a:br>
              <a:rPr lang="fr-FR" altLang="fr-FR" sz="2400" i="1" dirty="0">
                <a:solidFill>
                  <a:schemeClr val="accent1"/>
                </a:solidFill>
              </a:rPr>
            </a:br>
            <a:r>
              <a:rPr lang="fr-FR" altLang="fr-FR" sz="2400" i="1" dirty="0">
                <a:solidFill>
                  <a:schemeClr val="accent1"/>
                </a:solidFill>
              </a:rPr>
              <a:t>    honneur et</a:t>
            </a:r>
            <a:r>
              <a:rPr lang="fr-CA" altLang="fr-FR" sz="2400" i="1" dirty="0">
                <a:solidFill>
                  <a:schemeClr val="accent1"/>
                </a:solidFill>
              </a:rPr>
              <a:t> </a:t>
            </a:r>
            <a:r>
              <a:rPr lang="fr-FR" altLang="fr-FR" sz="2400" i="1" dirty="0">
                <a:solidFill>
                  <a:schemeClr val="accent1"/>
                </a:solidFill>
              </a:rPr>
              <a:t>de sa réputation.</a:t>
            </a:r>
            <a:br>
              <a:rPr lang="fr-FR" altLang="fr-FR" sz="1500" dirty="0">
                <a:solidFill>
                  <a:srgbClr val="000000"/>
                </a:solidFill>
              </a:rPr>
            </a:br>
            <a:endParaRPr lang="fr-FR" altLang="fr-FR" sz="1500" dirty="0">
              <a:solidFill>
                <a:srgbClr val="000000"/>
              </a:solidFill>
            </a:endParaRPr>
          </a:p>
        </p:txBody>
      </p:sp>
      <p:sp>
        <p:nvSpPr>
          <p:cNvPr id="86019" name="AutoShape 2"/>
          <p:cNvSpPr>
            <a:spLocks/>
          </p:cNvSpPr>
          <p:nvPr/>
        </p:nvSpPr>
        <p:spPr bwMode="auto">
          <a:xfrm>
            <a:off x="445325" y="2454274"/>
            <a:ext cx="8289925" cy="54202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dirty="0">
                <a:latin typeface="Gill Sans" charset="0"/>
                <a:ea typeface="Gill Sans" charset="0"/>
                <a:cs typeface="Gill Sans" charset="0"/>
              </a:rPr>
              <a:t>     </a:t>
            </a:r>
            <a:r>
              <a:rPr lang="fr-FR" altLang="fr-FR" sz="2800" dirty="0">
                <a:solidFill>
                  <a:schemeClr val="accent1"/>
                </a:solidFill>
                <a:latin typeface="Gill Sans" charset="0"/>
                <a:ea typeface="Gill Sans" charset="0"/>
                <a:cs typeface="Gill Sans" charset="0"/>
              </a:rPr>
              <a:t>Article 4 :</a:t>
            </a:r>
            <a:r>
              <a:rPr lang="fr-FR" altLang="fr-FR" sz="2800" dirty="0">
                <a:solidFill>
                  <a:schemeClr val="accent1"/>
                </a:solidFill>
                <a:ea typeface="Gill Sans" charset="0"/>
                <a:cs typeface="Gill Sans" charset="0"/>
              </a:rPr>
              <a:t> </a:t>
            </a:r>
            <a:endParaRPr lang="fr-FR" altLang="fr-FR" sz="2800" dirty="0">
              <a:solidFill>
                <a:schemeClr val="accent1"/>
              </a:solidFill>
              <a:latin typeface="Gill Sans" charset="0"/>
              <a:ea typeface="Gill Sans" charset="0"/>
              <a:cs typeface="Gill Sans" charset="0"/>
            </a:endParaRPr>
          </a:p>
        </p:txBody>
      </p:sp>
      <p:sp>
        <p:nvSpPr>
          <p:cNvPr id="86021" name="AutoShape 4"/>
          <p:cNvSpPr>
            <a:spLocks/>
          </p:cNvSpPr>
          <p:nvPr/>
        </p:nvSpPr>
        <p:spPr bwMode="auto">
          <a:xfrm>
            <a:off x="515210" y="5283724"/>
            <a:ext cx="8348663" cy="762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marL="273050"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lnSpc>
                <a:spcPct val="110000"/>
              </a:lnSpc>
              <a:spcBef>
                <a:spcPts val="1000"/>
              </a:spcBef>
            </a:pPr>
            <a:r>
              <a:rPr lang="fr-FR" altLang="fr-FR" sz="2400" i="1" dirty="0">
                <a:solidFill>
                  <a:schemeClr val="accent1"/>
                </a:solidFill>
                <a:latin typeface="Gill Sans" charset="0"/>
                <a:ea typeface="Gill Sans" charset="0"/>
                <a:cs typeface="Gill Sans" charset="0"/>
              </a:rPr>
              <a:t>   Toute personne a droit au respect de sa vie priv</a:t>
            </a:r>
            <a:r>
              <a:rPr lang="fr-FR" altLang="fr-FR" sz="2400" i="1" dirty="0">
                <a:solidFill>
                  <a:schemeClr val="accent1"/>
                </a:solidFill>
                <a:ea typeface="Gill Sans" charset="0"/>
                <a:cs typeface="Gill Sans" charset="0"/>
              </a:rPr>
              <a:t>é</a:t>
            </a:r>
            <a:r>
              <a:rPr lang="fr-FR" altLang="fr-FR" sz="2400" i="1" dirty="0">
                <a:solidFill>
                  <a:schemeClr val="accent1"/>
                </a:solidFill>
                <a:latin typeface="Gill Sans" charset="0"/>
                <a:ea typeface="Gill Sans" charset="0"/>
                <a:cs typeface="Gill Sans" charset="0"/>
              </a:rPr>
              <a:t>e.</a:t>
            </a:r>
          </a:p>
        </p:txBody>
      </p:sp>
      <p:sp>
        <p:nvSpPr>
          <p:cNvPr id="86022" name="AutoShape 5"/>
          <p:cNvSpPr>
            <a:spLocks/>
          </p:cNvSpPr>
          <p:nvPr/>
        </p:nvSpPr>
        <p:spPr bwMode="auto">
          <a:xfrm>
            <a:off x="827584" y="4551363"/>
            <a:ext cx="8435975" cy="6477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dirty="0">
                <a:solidFill>
                  <a:schemeClr val="accent1"/>
                </a:solidFill>
                <a:latin typeface="Gill Sans" charset="0"/>
                <a:ea typeface="Gill Sans" charset="0"/>
                <a:cs typeface="Gill Sans" charset="0"/>
              </a:rPr>
              <a:t> Article 5 :</a:t>
            </a:r>
          </a:p>
        </p:txBody>
      </p:sp>
      <p:sp>
        <p:nvSpPr>
          <p:cNvPr id="86023" name="AutoShape 6"/>
          <p:cNvSpPr>
            <a:spLocks/>
          </p:cNvSpPr>
          <p:nvPr/>
        </p:nvSpPr>
        <p:spPr bwMode="auto">
          <a:xfrm>
            <a:off x="535083" y="1665977"/>
            <a:ext cx="8289925" cy="9652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dirty="0">
                <a:solidFill>
                  <a:schemeClr val="accent1"/>
                </a:solidFill>
                <a:latin typeface="+mj-lt"/>
                <a:ea typeface="Gill Sans" charset="0"/>
                <a:cs typeface="Gill Sans" charset="0"/>
              </a:rPr>
              <a:t>Charte des droits et libertés de la personne du Québec</a:t>
            </a:r>
          </a:p>
        </p:txBody>
      </p:sp>
      <p:sp>
        <p:nvSpPr>
          <p:cNvPr id="86024" name="AutoShape 7"/>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56</a:t>
            </a:fld>
            <a:endParaRPr lang="fr-CA"/>
          </a:p>
        </p:txBody>
      </p:sp>
      <p:pic>
        <p:nvPicPr>
          <p:cNvPr id="11"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 secret professionnel (suite)</a:t>
            </a:r>
          </a:p>
        </p:txBody>
      </p:sp>
      <p:sp>
        <p:nvSpPr>
          <p:cNvPr id="87042" name="Rectangle 1"/>
          <p:cNvSpPr>
            <a:spLocks noGrp="1"/>
          </p:cNvSpPr>
          <p:nvPr>
            <p:ph sz="quarter" idx="1"/>
          </p:nvPr>
        </p:nvSpPr>
        <p:spPr bwMode="auto">
          <a:xfrm>
            <a:off x="325675" y="2957809"/>
            <a:ext cx="8347075" cy="3406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90000"/>
              </a:lnSpc>
              <a:spcBef>
                <a:spcPts val="1000"/>
              </a:spcBef>
            </a:pPr>
            <a:r>
              <a:rPr lang="fr-FR" altLang="fr-FR" sz="2400" i="1">
                <a:solidFill>
                  <a:schemeClr val="accent1"/>
                </a:solidFill>
              </a:rPr>
              <a:t>Chacun a droit au respect du secret professionnel.</a:t>
            </a:r>
          </a:p>
          <a:p>
            <a:pPr algn="l" eaLnBrk="1" hangingPunct="1">
              <a:lnSpc>
                <a:spcPct val="90000"/>
              </a:lnSpc>
              <a:spcBef>
                <a:spcPts val="1000"/>
              </a:spcBef>
            </a:pPr>
            <a:r>
              <a:rPr lang="fr-FR" altLang="fr-FR" sz="2400" i="1">
                <a:solidFill>
                  <a:schemeClr val="accent1"/>
                </a:solidFill>
              </a:rPr>
              <a:t>Toute personne tenue par la loi au secret professionnel et tout prêtre ou autre ministre du culte ne peuvent, même en justice, divulguer les renseignements confidentiels qui leur ont été révélés en raison de leur état ou profession, à moins qu'ils n'y soient autorisés par celui qui leur a fait ces confidences ou par une disposition expresse de la loi.</a:t>
            </a:r>
          </a:p>
          <a:p>
            <a:pPr algn="l" eaLnBrk="1" hangingPunct="1">
              <a:lnSpc>
                <a:spcPct val="90000"/>
              </a:lnSpc>
              <a:spcBef>
                <a:spcPts val="1000"/>
              </a:spcBef>
            </a:pPr>
            <a:r>
              <a:rPr lang="fr-FR" altLang="fr-FR" sz="2400" i="1">
                <a:solidFill>
                  <a:schemeClr val="accent1"/>
                </a:solidFill>
              </a:rPr>
              <a:t>Le tribunal doit, d'office, assurer le respect du secret professionnel.</a:t>
            </a:r>
          </a:p>
        </p:txBody>
      </p:sp>
      <p:sp>
        <p:nvSpPr>
          <p:cNvPr id="87043" name="AutoShape 2"/>
          <p:cNvSpPr>
            <a:spLocks/>
          </p:cNvSpPr>
          <p:nvPr/>
        </p:nvSpPr>
        <p:spPr bwMode="auto">
          <a:xfrm>
            <a:off x="395288" y="2387670"/>
            <a:ext cx="8289925" cy="5238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9 :</a:t>
            </a:r>
          </a:p>
        </p:txBody>
      </p:sp>
      <p:sp>
        <p:nvSpPr>
          <p:cNvPr id="87045" name="AutoShape 4"/>
          <p:cNvSpPr>
            <a:spLocks/>
          </p:cNvSpPr>
          <p:nvPr/>
        </p:nvSpPr>
        <p:spPr bwMode="auto">
          <a:xfrm>
            <a:off x="395877" y="1422470"/>
            <a:ext cx="8289925" cy="9652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dirty="0">
                <a:solidFill>
                  <a:schemeClr val="accent1"/>
                </a:solidFill>
                <a:latin typeface="+mj-lt"/>
                <a:ea typeface="Gill Sans" charset="0"/>
                <a:cs typeface="Gill Sans" charset="0"/>
              </a:rPr>
              <a:t>Charte des droits et libertés de la personne du Québec</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57</a:t>
            </a:fld>
            <a:endParaRPr lang="fr-CA"/>
          </a:p>
        </p:txBody>
      </p:sp>
      <p:pic>
        <p:nvPicPr>
          <p:cNvPr id="9"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 secret professionnel (suite)</a:t>
            </a:r>
          </a:p>
        </p:txBody>
      </p:sp>
      <p:sp>
        <p:nvSpPr>
          <p:cNvPr id="88066" name="Rectangle 1"/>
          <p:cNvSpPr>
            <a:spLocks noGrp="1"/>
          </p:cNvSpPr>
          <p:nvPr>
            <p:ph sz="quarter" idx="1"/>
          </p:nvPr>
        </p:nvSpPr>
        <p:spPr bwMode="auto">
          <a:xfrm>
            <a:off x="378292" y="2760812"/>
            <a:ext cx="8348663" cy="3733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99000"/>
              </a:lnSpc>
              <a:spcBef>
                <a:spcPts val="1000"/>
              </a:spcBef>
            </a:pPr>
            <a:r>
              <a:rPr lang="fr-FR" altLang="fr-FR" sz="2000" i="1">
                <a:solidFill>
                  <a:schemeClr val="accent1"/>
                </a:solidFill>
              </a:rPr>
              <a:t>Le psychologue, aux fins de préserver le secret professionnel :</a:t>
            </a:r>
          </a:p>
          <a:p>
            <a:pPr algn="l" eaLnBrk="1" hangingPunct="1">
              <a:lnSpc>
                <a:spcPct val="99000"/>
              </a:lnSpc>
              <a:spcBef>
                <a:spcPts val="1000"/>
              </a:spcBef>
            </a:pPr>
            <a:r>
              <a:rPr lang="fr-FR" altLang="fr-FR" sz="2000" i="1">
                <a:solidFill>
                  <a:schemeClr val="accent1"/>
                </a:solidFill>
              </a:rPr>
              <a:t>1. Ne divulgue aucun renseignement sur son client à l'exception de ce qui a été autorisé formellement par le client par écrit, ou verbalement s’il y a urgence, </a:t>
            </a:r>
            <a:r>
              <a:rPr lang="fr-FR" altLang="fr-FR" sz="2800" b="1" i="1">
                <a:solidFill>
                  <a:schemeClr val="accent1"/>
                </a:solidFill>
              </a:rPr>
              <a:t>ou encore si la loi l’ordonne</a:t>
            </a:r>
            <a:r>
              <a:rPr lang="fr-FR" altLang="fr-FR" sz="2000" b="1" i="1">
                <a:solidFill>
                  <a:schemeClr val="accent1"/>
                </a:solidFill>
              </a:rPr>
              <a:t>;</a:t>
            </a:r>
          </a:p>
          <a:p>
            <a:pPr algn="l" eaLnBrk="1" hangingPunct="1">
              <a:lnSpc>
                <a:spcPct val="99000"/>
              </a:lnSpc>
              <a:spcBef>
                <a:spcPts val="1000"/>
              </a:spcBef>
            </a:pPr>
            <a:r>
              <a:rPr lang="fr-FR" altLang="fr-FR" sz="2000" i="1">
                <a:solidFill>
                  <a:schemeClr val="accent1"/>
                </a:solidFill>
              </a:rPr>
              <a:t>2. Avise le client qui a l’intention d'autoriser la communication de renseignements confidentiels le concernant à un tiers, des conséquences de cette divulgation et de ses réserves, le cas échéant;</a:t>
            </a:r>
          </a:p>
          <a:p>
            <a:pPr algn="l" eaLnBrk="1" hangingPunct="1">
              <a:lnSpc>
                <a:spcPct val="99000"/>
              </a:lnSpc>
              <a:spcBef>
                <a:spcPts val="1000"/>
              </a:spcBef>
            </a:pPr>
            <a:r>
              <a:rPr lang="fr-FR" altLang="fr-FR" sz="2000" i="1">
                <a:solidFill>
                  <a:schemeClr val="accent1"/>
                </a:solidFill>
              </a:rPr>
              <a:t>3. Ne révèle pas qu’un client fait ou a fait appel à ses services professionnels ou qu’il a l'intention d'y recourir;</a:t>
            </a:r>
          </a:p>
        </p:txBody>
      </p:sp>
      <p:sp>
        <p:nvSpPr>
          <p:cNvPr id="88067" name="AutoShape 2"/>
          <p:cNvSpPr>
            <a:spLocks/>
          </p:cNvSpPr>
          <p:nvPr/>
        </p:nvSpPr>
        <p:spPr bwMode="auto">
          <a:xfrm>
            <a:off x="378292" y="2108499"/>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15 :</a:t>
            </a:r>
          </a:p>
        </p:txBody>
      </p:sp>
      <p:sp>
        <p:nvSpPr>
          <p:cNvPr id="88069" name="AutoShape 4"/>
          <p:cNvSpPr>
            <a:spLocks/>
          </p:cNvSpPr>
          <p:nvPr/>
        </p:nvSpPr>
        <p:spPr bwMode="auto">
          <a:xfrm>
            <a:off x="347498" y="1529734"/>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dirty="0">
                <a:solidFill>
                  <a:schemeClr val="accent1"/>
                </a:solidFill>
                <a:latin typeface="+mj-lt"/>
                <a:ea typeface="Gill Sans" charset="0"/>
                <a:cs typeface="Gill Sans" charset="0"/>
              </a:rPr>
              <a:t>Code de déontologie</a:t>
            </a:r>
          </a:p>
        </p:txBody>
      </p:sp>
      <p:sp>
        <p:nvSpPr>
          <p:cNvPr id="88070"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58</a:t>
            </a:fld>
            <a:endParaRPr lang="fr-CA"/>
          </a:p>
        </p:txBody>
      </p:sp>
      <p:pic>
        <p:nvPicPr>
          <p:cNvPr id="9"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3"/>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 secret professionnel (suite)</a:t>
            </a:r>
          </a:p>
        </p:txBody>
      </p:sp>
      <p:sp>
        <p:nvSpPr>
          <p:cNvPr id="89090" name="Rectangle 1"/>
          <p:cNvSpPr>
            <a:spLocks noGrp="1"/>
          </p:cNvSpPr>
          <p:nvPr>
            <p:ph sz="quarter" idx="1"/>
          </p:nvPr>
        </p:nvSpPr>
        <p:spPr bwMode="auto">
          <a:xfrm>
            <a:off x="384523" y="2649744"/>
            <a:ext cx="8348663" cy="3406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spcBef>
                <a:spcPts val="1000"/>
              </a:spcBef>
            </a:pPr>
            <a:r>
              <a:rPr lang="fr-FR" altLang="fr-FR" sz="1900" i="1">
                <a:solidFill>
                  <a:schemeClr val="accent1"/>
                </a:solidFill>
              </a:rPr>
              <a:t>4. Ne mentionne aucun renseignement factuel susceptible de permettre d'identifier le client ou encore modifie, au besoin, certains renseignements pouvant permettre d’identifier le client lorsqu’il utilise des renseignements obtenus de celui-ci à des fins didactiques, pédagogiques ou scientifiques;</a:t>
            </a:r>
          </a:p>
          <a:p>
            <a:pPr algn="l" eaLnBrk="1" hangingPunct="1">
              <a:spcBef>
                <a:spcPts val="1000"/>
              </a:spcBef>
            </a:pPr>
            <a:r>
              <a:rPr lang="fr-FR" altLang="fr-FR" sz="1900" i="1">
                <a:solidFill>
                  <a:schemeClr val="accent1"/>
                </a:solidFill>
              </a:rPr>
              <a:t>5. Obtient préalablement du client une autorisation écrite pour faire un enregistrement audio ou vidéo d’une entrevue ou d’une activité; cette autorisation spécifie l’usage ultérieur de cet enregistrement ainsi que les modalités de révocation de cette autorisation;</a:t>
            </a:r>
          </a:p>
          <a:p>
            <a:pPr algn="l" eaLnBrk="1" hangingPunct="1">
              <a:spcBef>
                <a:spcPts val="1000"/>
              </a:spcBef>
            </a:pPr>
            <a:r>
              <a:rPr lang="fr-FR" altLang="fr-FR" sz="1900" i="1">
                <a:solidFill>
                  <a:schemeClr val="accent1"/>
                </a:solidFill>
              </a:rPr>
              <a:t>6. Ne dévoile pas, sans autorisation, l’identité d’un client lorsqu’il consulte ou se fait superviser par un autre professionnel.</a:t>
            </a:r>
          </a:p>
        </p:txBody>
      </p:sp>
      <p:sp>
        <p:nvSpPr>
          <p:cNvPr id="89091" name="AutoShape 2"/>
          <p:cNvSpPr>
            <a:spLocks/>
          </p:cNvSpPr>
          <p:nvPr/>
        </p:nvSpPr>
        <p:spPr bwMode="auto">
          <a:xfrm>
            <a:off x="413097" y="2040699"/>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15 : </a:t>
            </a:r>
            <a:r>
              <a:rPr lang="fr-FR" altLang="fr-FR" sz="2000">
                <a:solidFill>
                  <a:schemeClr val="accent1"/>
                </a:solidFill>
                <a:latin typeface="Gill Sans" charset="0"/>
                <a:ea typeface="Gill Sans" charset="0"/>
                <a:cs typeface="Gill Sans" charset="0"/>
              </a:rPr>
              <a:t>(Suite)</a:t>
            </a:r>
          </a:p>
        </p:txBody>
      </p:sp>
      <p:sp>
        <p:nvSpPr>
          <p:cNvPr id="89093" name="AutoShape 4"/>
          <p:cNvSpPr>
            <a:spLocks/>
          </p:cNvSpPr>
          <p:nvPr/>
        </p:nvSpPr>
        <p:spPr bwMode="auto">
          <a:xfrm>
            <a:off x="413096" y="1542103"/>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dirty="0">
                <a:solidFill>
                  <a:schemeClr val="accent1"/>
                </a:solidFill>
                <a:latin typeface="+mj-lt"/>
                <a:ea typeface="Gill Sans" charset="0"/>
                <a:cs typeface="Gill Sans" charset="0"/>
              </a:rPr>
              <a:t>Code de déontologie </a:t>
            </a:r>
            <a:r>
              <a:rPr lang="fr-FR" altLang="fr-FR" sz="2000" b="1" i="1" dirty="0">
                <a:solidFill>
                  <a:schemeClr val="accent1"/>
                </a:solidFill>
                <a:latin typeface="+mj-lt"/>
                <a:ea typeface="Gill Sans" charset="0"/>
                <a:cs typeface="Gill Sans" charset="0"/>
              </a:rPr>
              <a:t>(Suite)</a:t>
            </a:r>
          </a:p>
        </p:txBody>
      </p:sp>
      <p:sp>
        <p:nvSpPr>
          <p:cNvPr id="89094"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59</a:t>
            </a:fld>
            <a:endParaRPr lang="fr-CA"/>
          </a:p>
        </p:txBody>
      </p:sp>
      <p:pic>
        <p:nvPicPr>
          <p:cNvPr id="9"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p:cNvSpPr>
          <p:nvPr>
            <p:ph type="title"/>
          </p:nvPr>
        </p:nvSpPr>
        <p:spPr bwMode="auto">
          <a:xfrm>
            <a:off x="475488" y="22832"/>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Jour 2</a:t>
            </a:r>
          </a:p>
        </p:txBody>
      </p:sp>
      <p:sp>
        <p:nvSpPr>
          <p:cNvPr id="11267"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buSzPct val="76000"/>
              <a:buFont typeface="Arial" charset="0"/>
              <a:buChar char="•"/>
            </a:pPr>
            <a:endParaRPr lang="fr-FR" altLang="fr-FR" sz="2800" dirty="0">
              <a:solidFill>
                <a:schemeClr val="accent1"/>
              </a:solidFill>
            </a:endParaRPr>
          </a:p>
          <a:p>
            <a:pPr algn="l" eaLnBrk="1" hangingPunct="1">
              <a:lnSpc>
                <a:spcPct val="110000"/>
              </a:lnSpc>
              <a:spcBef>
                <a:spcPts val="1000"/>
              </a:spcBef>
              <a:buSzPct val="76000"/>
              <a:buFont typeface="Arial" charset="0"/>
              <a:buChar char="•"/>
            </a:pPr>
            <a:r>
              <a:rPr lang="fr-FR" altLang="fr-FR" sz="2800" dirty="0">
                <a:solidFill>
                  <a:schemeClr val="accent1"/>
                </a:solidFill>
              </a:rPr>
              <a:t>Relations multiples</a:t>
            </a:r>
          </a:p>
          <a:p>
            <a:pPr algn="l" eaLnBrk="1" hangingPunct="1">
              <a:lnSpc>
                <a:spcPct val="110000"/>
              </a:lnSpc>
              <a:spcBef>
                <a:spcPts val="1000"/>
              </a:spcBef>
              <a:buSzPct val="76000"/>
              <a:buFont typeface="Arial" charset="0"/>
              <a:buChar char="•"/>
            </a:pPr>
            <a:r>
              <a:rPr lang="fr-FR" altLang="fr-FR" sz="2800" dirty="0">
                <a:solidFill>
                  <a:schemeClr val="accent1"/>
                </a:solidFill>
              </a:rPr>
              <a:t>Tenue de dossier et cessionnaire</a:t>
            </a:r>
          </a:p>
          <a:p>
            <a:pPr algn="l" eaLnBrk="1" hangingPunct="1">
              <a:lnSpc>
                <a:spcPct val="110000"/>
              </a:lnSpc>
              <a:spcBef>
                <a:spcPts val="1000"/>
              </a:spcBef>
              <a:buSzPct val="76000"/>
              <a:buFont typeface="Arial" charset="0"/>
              <a:buChar char="•"/>
            </a:pPr>
            <a:r>
              <a:rPr lang="fr-FR" altLang="fr-FR" sz="2800" dirty="0">
                <a:solidFill>
                  <a:schemeClr val="accent1"/>
                </a:solidFill>
              </a:rPr>
              <a:t>Conflits de rôles</a:t>
            </a:r>
          </a:p>
          <a:p>
            <a:pPr algn="l" eaLnBrk="1" hangingPunct="1">
              <a:lnSpc>
                <a:spcPct val="110000"/>
              </a:lnSpc>
              <a:spcBef>
                <a:spcPts val="1000"/>
              </a:spcBef>
              <a:buSzPct val="76000"/>
              <a:buFont typeface="Arial" charset="0"/>
              <a:buChar char="•"/>
            </a:pPr>
            <a:r>
              <a:rPr lang="fr-FR" altLang="fr-FR" sz="2800" dirty="0">
                <a:solidFill>
                  <a:schemeClr val="accent1"/>
                </a:solidFill>
              </a:rPr>
              <a:t>Utilisation du matériel psychologique</a:t>
            </a:r>
          </a:p>
          <a:p>
            <a:pPr algn="l" eaLnBrk="1" hangingPunct="1">
              <a:lnSpc>
                <a:spcPct val="110000"/>
              </a:lnSpc>
              <a:spcBef>
                <a:spcPts val="1000"/>
              </a:spcBef>
              <a:buSzPct val="76000"/>
              <a:buFont typeface="Arial" charset="0"/>
              <a:buChar char="•"/>
            </a:pPr>
            <a:r>
              <a:rPr lang="fr-FR" altLang="fr-FR" sz="2800" dirty="0">
                <a:solidFill>
                  <a:schemeClr val="accent1"/>
                </a:solidFill>
              </a:rPr>
              <a:t>Dangerosité</a:t>
            </a:r>
          </a:p>
          <a:p>
            <a:pPr algn="l" eaLnBrk="1" hangingPunct="1">
              <a:lnSpc>
                <a:spcPct val="110000"/>
              </a:lnSpc>
              <a:spcBef>
                <a:spcPts val="1000"/>
              </a:spcBef>
              <a:buSzPct val="76000"/>
              <a:buFont typeface="Arial" charset="0"/>
              <a:buChar char="•"/>
            </a:pPr>
            <a:r>
              <a:rPr lang="fr-FR" altLang="fr-FR" sz="2800" dirty="0">
                <a:solidFill>
                  <a:schemeClr val="accent1"/>
                </a:solidFill>
              </a:rPr>
              <a:t>Publicité et déclarations publiques</a:t>
            </a:r>
          </a:p>
          <a:p>
            <a:pPr algn="l" eaLnBrk="1" hangingPunct="1">
              <a:lnSpc>
                <a:spcPct val="110000"/>
              </a:lnSpc>
              <a:spcBef>
                <a:spcPts val="1000"/>
              </a:spcBef>
              <a:buSzPct val="76000"/>
              <a:buFont typeface="Arial" charset="0"/>
              <a:buChar char="•"/>
            </a:pPr>
            <a:r>
              <a:rPr lang="fr-FR" altLang="fr-FR" sz="2800" dirty="0">
                <a:solidFill>
                  <a:schemeClr val="accent1"/>
                </a:solidFill>
              </a:rPr>
              <a:t>Examen</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a:solidFill>
                  <a:schemeClr val="accent1"/>
                </a:solidFill>
                <a:effectLst>
                  <a:outerShdw blurRad="38100" dist="38100" dir="2700000" algn="tl">
                    <a:srgbClr val="C0C0C0"/>
                  </a:outerShdw>
                </a:effectLst>
              </a:rPr>
              <a:t>Les limites du secret professionnel</a:t>
            </a:r>
          </a:p>
        </p:txBody>
      </p:sp>
      <p:sp>
        <p:nvSpPr>
          <p:cNvPr id="118785" name="Rectangle 1"/>
          <p:cNvSpPr>
            <a:spLocks noGrp="1"/>
          </p:cNvSpPr>
          <p:nvPr>
            <p:ph sz="quarter" idx="1"/>
          </p:nvPr>
        </p:nvSpPr>
        <p:spPr bwMode="auto">
          <a:xfrm>
            <a:off x="457200" y="1752600"/>
            <a:ext cx="8534400" cy="3810000"/>
          </a:xfrm>
          <a:ln w="12700" cap="flat">
            <a:miter lim="0"/>
            <a:headEnd/>
            <a:tailEnd/>
          </a:ln>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buClrTx/>
              <a:buSzPct val="76000"/>
              <a:buFont typeface="Arial" charset="0"/>
              <a:buChar char="•"/>
              <a:defRPr/>
            </a:pPr>
            <a:r>
              <a:rPr lang="fr-FR" sz="3200" dirty="0">
                <a:solidFill>
                  <a:schemeClr val="accent1"/>
                </a:solidFill>
              </a:rPr>
              <a:t>Divulgation </a:t>
            </a:r>
            <a:r>
              <a:rPr lang="fr-FR" sz="3200" b="1" dirty="0">
                <a:solidFill>
                  <a:schemeClr val="accent1"/>
                </a:solidFill>
                <a:effectLst>
                  <a:outerShdw blurRad="38100" dist="38100" dir="2700000" algn="tl">
                    <a:srgbClr val="C0C0C0"/>
                  </a:outerShdw>
                </a:effectLst>
              </a:rPr>
              <a:t>discrétionnaire</a:t>
            </a:r>
            <a:r>
              <a:rPr lang="fr-FR" sz="3200" dirty="0">
                <a:solidFill>
                  <a:schemeClr val="accent1"/>
                </a:solidFill>
              </a:rPr>
              <a:t> d’information confidentielle</a:t>
            </a:r>
          </a:p>
          <a:p>
            <a:pPr algn="l" eaLnBrk="1" hangingPunct="1">
              <a:lnSpc>
                <a:spcPct val="110000"/>
              </a:lnSpc>
              <a:spcBef>
                <a:spcPts val="1000"/>
              </a:spcBef>
              <a:buClrTx/>
              <a:buSzPct val="76000"/>
              <a:buFont typeface="Arial" charset="0"/>
              <a:buChar char="•"/>
              <a:defRPr/>
            </a:pPr>
            <a:r>
              <a:rPr lang="fr-FR" sz="3200" dirty="0">
                <a:solidFill>
                  <a:schemeClr val="accent1"/>
                </a:solidFill>
              </a:rPr>
              <a:t>Divulgation </a:t>
            </a:r>
            <a:r>
              <a:rPr lang="fr-FR" sz="3200" b="1" dirty="0">
                <a:solidFill>
                  <a:schemeClr val="accent1"/>
                </a:solidFill>
                <a:effectLst>
                  <a:outerShdw blurRad="38100" dist="38100" dir="2700000" algn="tl">
                    <a:srgbClr val="C0C0C0"/>
                  </a:outerShdw>
                </a:effectLst>
              </a:rPr>
              <a:t>obligatoire</a:t>
            </a:r>
            <a:r>
              <a:rPr lang="fr-FR" sz="3200" dirty="0">
                <a:solidFill>
                  <a:schemeClr val="accent1"/>
                </a:solidFill>
              </a:rPr>
              <a:t> d’information confidentielle</a:t>
            </a:r>
          </a:p>
          <a:p>
            <a:pPr algn="l" eaLnBrk="1" hangingPunct="1">
              <a:lnSpc>
                <a:spcPct val="110000"/>
              </a:lnSpc>
              <a:spcBef>
                <a:spcPts val="1000"/>
              </a:spcBef>
              <a:buClrTx/>
              <a:buSzPct val="76000"/>
              <a:buFont typeface="Arial" charset="0"/>
              <a:buChar char="•"/>
              <a:defRPr/>
            </a:pPr>
            <a:r>
              <a:rPr lang="fr-FR" sz="3200" dirty="0">
                <a:solidFill>
                  <a:schemeClr val="accent1"/>
                </a:solidFill>
              </a:rPr>
              <a:t>Lois de protection, pas des lois de délation</a:t>
            </a:r>
            <a:endParaRPr lang="fr-FR" sz="3200" dirty="0">
              <a:solidFill>
                <a:srgbClr val="000000"/>
              </a:solidFill>
            </a:endParaRPr>
          </a:p>
        </p:txBody>
      </p:sp>
      <p:sp>
        <p:nvSpPr>
          <p:cNvPr id="91140"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60</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20833" name="Rectangle 1"/>
          <p:cNvSpPr>
            <a:spLocks noGrp="1"/>
          </p:cNvSpPr>
          <p:nvPr>
            <p:ph sz="quarter" idx="1"/>
          </p:nvPr>
        </p:nvSpPr>
        <p:spPr bwMode="auto">
          <a:xfrm>
            <a:off x="457200" y="1752600"/>
            <a:ext cx="8534400" cy="3810000"/>
          </a:xfrm>
          <a:ln w="12700" cap="flat">
            <a:miter lim="0"/>
            <a:headEnd/>
            <a:tailEnd/>
          </a:ln>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defRPr/>
            </a:pPr>
            <a:r>
              <a:rPr lang="fr-FR" sz="3200">
                <a:solidFill>
                  <a:schemeClr val="accent1"/>
                </a:solidFill>
              </a:rPr>
              <a:t>Divulgation </a:t>
            </a:r>
            <a:r>
              <a:rPr lang="fr-FR" sz="3200" b="1">
                <a:solidFill>
                  <a:schemeClr val="accent1"/>
                </a:solidFill>
                <a:effectLst>
                  <a:outerShdw blurRad="38100" dist="38100" dir="2700000" algn="tl">
                    <a:srgbClr val="C0C0C0"/>
                  </a:outerShdw>
                </a:effectLst>
              </a:rPr>
              <a:t>discrétionnaire</a:t>
            </a:r>
            <a:r>
              <a:rPr lang="fr-FR" sz="3200">
                <a:solidFill>
                  <a:schemeClr val="accent1"/>
                </a:solidFill>
              </a:rPr>
              <a:t> d’information confidentielle :</a:t>
            </a:r>
          </a:p>
          <a:p>
            <a:pPr algn="l" eaLnBrk="1" hangingPunct="1">
              <a:lnSpc>
                <a:spcPct val="110000"/>
              </a:lnSpc>
              <a:spcBef>
                <a:spcPts val="1000"/>
              </a:spcBef>
              <a:defRPr/>
            </a:pPr>
            <a:r>
              <a:rPr lang="fr-FR" sz="3200">
                <a:solidFill>
                  <a:schemeClr val="accent1"/>
                </a:solidFill>
              </a:rPr>
              <a:t>Découlant de l’article 2 de la </a:t>
            </a:r>
            <a:r>
              <a:rPr lang="fr-FR" sz="3200" i="1">
                <a:solidFill>
                  <a:schemeClr val="accent1"/>
                </a:solidFill>
              </a:rPr>
              <a:t>Charte des droits et libertés, </a:t>
            </a:r>
            <a:r>
              <a:rPr lang="fr-FR" sz="3200">
                <a:solidFill>
                  <a:schemeClr val="accent1"/>
                </a:solidFill>
              </a:rPr>
              <a:t>l’article 60,4 du </a:t>
            </a:r>
            <a:r>
              <a:rPr lang="fr-FR" sz="3200" i="1">
                <a:solidFill>
                  <a:schemeClr val="accent1"/>
                </a:solidFill>
              </a:rPr>
              <a:t>Code des Professions</a:t>
            </a:r>
            <a:r>
              <a:rPr lang="fr-FR" sz="3200">
                <a:solidFill>
                  <a:schemeClr val="accent1"/>
                </a:solidFill>
              </a:rPr>
              <a:t>, et les articles 18 et 19 du Code</a:t>
            </a:r>
            <a:r>
              <a:rPr lang="fr-FR" sz="3200" i="1">
                <a:solidFill>
                  <a:schemeClr val="accent1"/>
                </a:solidFill>
              </a:rPr>
              <a:t> de déontologi</a:t>
            </a:r>
            <a:r>
              <a:rPr lang="fr-FR" sz="3200">
                <a:solidFill>
                  <a:schemeClr val="accent1"/>
                </a:solidFill>
              </a:rPr>
              <a:t>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61</a:t>
            </a:fld>
            <a:endParaRPr lang="fr-CA"/>
          </a:p>
        </p:txBody>
      </p:sp>
      <p:pic>
        <p:nvPicPr>
          <p:cNvPr id="7"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417475"/>
      </p:ext>
    </p:extLst>
  </p:cSld>
  <p:clrMapOvr>
    <a:masterClrMapping/>
  </p:clrMapOvr>
  <p:transition spd="slow">
    <p:fade thruBlk="1"/>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
          <p:cNvSpPr>
            <a:spLocks noGrp="1"/>
          </p:cNvSpPr>
          <p:nvPr>
            <p:ph type="title"/>
          </p:nvPr>
        </p:nvSpPr>
        <p:spPr bwMode="auto">
          <a:xfrm>
            <a:off x="539552" y="40466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noAutofit/>
          </a:bodyPr>
          <a:lstStyle/>
          <a:p>
            <a:pPr defTabSz="914400" eaLnBrk="1" hangingPunct="1"/>
            <a:r>
              <a:rPr lang="fr-FR" sz="3000" b="1" dirty="0">
                <a:solidFill>
                  <a:schemeClr val="accent1"/>
                </a:solidFill>
                <a:effectLst>
                  <a:outerShdw blurRad="38100" dist="38100" dir="2700000" algn="tl">
                    <a:srgbClr val="C0C0C0"/>
                  </a:outerShdw>
                </a:effectLst>
              </a:rPr>
              <a:t>Les limites du secret professionnel (suite)</a:t>
            </a:r>
            <a:br>
              <a:rPr lang="fr-FR" sz="3000" b="1" dirty="0">
                <a:solidFill>
                  <a:schemeClr val="accent1"/>
                </a:solidFill>
                <a:effectLst>
                  <a:outerShdw blurRad="38100" dist="38100" dir="2700000" algn="tl">
                    <a:srgbClr val="C0C0C0"/>
                  </a:outerShdw>
                </a:effectLst>
              </a:rPr>
            </a:br>
            <a:endParaRPr lang="fr-FR" altLang="fr-FR" sz="3000" b="1" dirty="0">
              <a:solidFill>
                <a:schemeClr val="accent1"/>
              </a:solidFill>
            </a:endParaRPr>
          </a:p>
        </p:txBody>
      </p:sp>
      <p:sp>
        <p:nvSpPr>
          <p:cNvPr id="121858" name="Rectangle 2"/>
          <p:cNvSpPr>
            <a:spLocks noGrp="1"/>
          </p:cNvSpPr>
          <p:nvPr>
            <p:ph sz="quarter" idx="1"/>
          </p:nvPr>
        </p:nvSpPr>
        <p:spPr bwMode="auto">
          <a:xfrm>
            <a:off x="457200" y="1216025"/>
            <a:ext cx="8229600" cy="4940300"/>
          </a:xfrm>
          <a:ln w="12700" cap="flat">
            <a:miter lim="0"/>
            <a:headEnd/>
            <a:tailEnd/>
          </a:ln>
        </p:spPr>
        <p:txBody>
          <a:bodyPr vert="horz" wrap="square" lIns="50800" tIns="50800" rIns="50800" bIns="50800" numCol="1" anchor="t" anchorCtr="0" compatLnSpc="1">
            <a:prstTxWarp prst="textNoShape">
              <a:avLst/>
            </a:prstTxWarp>
          </a:bodyPr>
          <a:lstStyle/>
          <a:p>
            <a:pPr marL="0" indent="0" algn="l" eaLnBrk="1" hangingPunct="1">
              <a:spcBef>
                <a:spcPts val="600"/>
              </a:spcBef>
              <a:buClrTx/>
              <a:buSzPct val="76000"/>
              <a:buNone/>
              <a:defRPr/>
            </a:pPr>
            <a:endParaRPr lang="fr-FR" sz="2600" b="1" i="1">
              <a:solidFill>
                <a:schemeClr val="accent1"/>
              </a:solidFill>
            </a:endParaRPr>
          </a:p>
          <a:p>
            <a:pPr marL="0" indent="0" algn="l" eaLnBrk="1" hangingPunct="1">
              <a:spcBef>
                <a:spcPts val="600"/>
              </a:spcBef>
              <a:buClrTx/>
              <a:buSzPct val="76000"/>
              <a:buNone/>
              <a:defRPr/>
            </a:pPr>
            <a:r>
              <a:rPr lang="fr-FR" sz="2600" b="1" i="1">
                <a:solidFill>
                  <a:schemeClr val="accent1"/>
                </a:solidFill>
              </a:rPr>
              <a:t>Charte des droit et libertés de la personne du Québec</a:t>
            </a:r>
          </a:p>
          <a:p>
            <a:pPr marL="0" indent="0" algn="l" eaLnBrk="1" hangingPunct="1">
              <a:spcBef>
                <a:spcPts val="600"/>
              </a:spcBef>
              <a:buClrTx/>
              <a:buSzPct val="76000"/>
              <a:buNone/>
              <a:defRPr/>
            </a:pPr>
            <a:r>
              <a:rPr lang="fr-FR" sz="2600">
                <a:solidFill>
                  <a:schemeClr val="accent1"/>
                </a:solidFill>
              </a:rPr>
              <a:t>Article 2</a:t>
            </a:r>
          </a:p>
          <a:p>
            <a:pPr algn="l" eaLnBrk="1" hangingPunct="1">
              <a:spcBef>
                <a:spcPts val="600"/>
              </a:spcBef>
              <a:buClrTx/>
              <a:buSzPct val="76000"/>
              <a:buFont typeface="Arial" charset="0"/>
              <a:buChar char="•"/>
              <a:defRPr/>
            </a:pPr>
            <a:r>
              <a:rPr lang="fr-FR" sz="2800" i="1">
                <a:solidFill>
                  <a:schemeClr val="accent1"/>
                </a:solidFill>
              </a:rPr>
              <a:t>Tout être humain dont </a:t>
            </a:r>
            <a:r>
              <a:rPr lang="fr-FR" sz="2800" b="1" i="1">
                <a:solidFill>
                  <a:schemeClr val="accent1"/>
                </a:solidFill>
                <a:effectLst>
                  <a:outerShdw blurRad="38100" dist="38100" dir="2700000" algn="tl">
                    <a:srgbClr val="C0C0C0"/>
                  </a:outerShdw>
                </a:effectLst>
              </a:rPr>
              <a:t>la vie est en péril </a:t>
            </a:r>
            <a:r>
              <a:rPr lang="fr-FR" sz="2800" i="1">
                <a:solidFill>
                  <a:schemeClr val="accent1"/>
                </a:solidFill>
              </a:rPr>
              <a:t>a droit au secours.</a:t>
            </a:r>
          </a:p>
          <a:p>
            <a:pPr algn="l" eaLnBrk="1" hangingPunct="1">
              <a:spcBef>
                <a:spcPts val="600"/>
              </a:spcBef>
              <a:buClrTx/>
              <a:buFont typeface="Arial" charset="0"/>
              <a:buChar char="•"/>
              <a:defRPr/>
            </a:pPr>
            <a:r>
              <a:rPr lang="fr-FR" sz="2800" i="1">
                <a:solidFill>
                  <a:schemeClr val="accent1"/>
                </a:solidFill>
              </a:rPr>
              <a:t>Toute personne doit porter secours à celui dont la vie est en péril, personnellement ou en obtenant du secours, en lui apportant l'aide physique nécessaire et immédiate, à moins d'un risque pour elle ou pour les tiers ou d'un autre motif raisonnable.</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62</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22881" name="Rectangle 1"/>
          <p:cNvSpPr>
            <a:spLocks noGrp="1"/>
          </p:cNvSpPr>
          <p:nvPr>
            <p:ph sz="quarter" idx="1"/>
          </p:nvPr>
        </p:nvSpPr>
        <p:spPr bwMode="auto">
          <a:xfrm>
            <a:off x="391783" y="2516663"/>
            <a:ext cx="8348663" cy="3312368"/>
          </a:xfrm>
          <a:ln w="12700" cap="flat">
            <a:miter lim="0"/>
            <a:headEnd/>
            <a:tailEnd/>
          </a:ln>
        </p:spPr>
        <p:txBody>
          <a:bodyPr vert="horz" wrap="square" lIns="50800" tIns="50800" rIns="50800" bIns="50800" numCol="1" anchor="t" anchorCtr="0" compatLnSpc="1">
            <a:prstTxWarp prst="textNoShape">
              <a:avLst/>
            </a:prstTxWarp>
            <a:noAutofit/>
          </a:bodyPr>
          <a:lstStyle/>
          <a:p>
            <a:pPr algn="l">
              <a:buFont typeface="Arial" charset="0"/>
              <a:buChar char="•"/>
            </a:pPr>
            <a:r>
              <a:rPr lang="fr-FR" sz="1600" i="1">
                <a:solidFill>
                  <a:schemeClr val="accent1"/>
                </a:solidFill>
              </a:rPr>
              <a:t>Le professionnel doit respecter le secret de tout renseignement de nature confidentielle qui vient à sa connaissance dans l’exercice de sa profession.</a:t>
            </a:r>
          </a:p>
          <a:p>
            <a:pPr algn="l">
              <a:buFont typeface="Arial" charset="0"/>
              <a:buChar char="•"/>
            </a:pPr>
            <a:r>
              <a:rPr lang="fr-FR" sz="1600" i="1">
                <a:solidFill>
                  <a:schemeClr val="accent1"/>
                </a:solidFill>
              </a:rPr>
              <a:t>Il ne peut être relevé du secret professionnel qu’avec l’autorisation de son client ou lorsque la loi l’ordonne ou l’autorise par une disposition expresse.</a:t>
            </a:r>
          </a:p>
          <a:p>
            <a:pPr algn="l">
              <a:buFont typeface="Arial" charset="0"/>
              <a:buChar char="•"/>
            </a:pPr>
            <a:r>
              <a:rPr lang="fr-FR" sz="1600" i="1">
                <a:solidFill>
                  <a:schemeClr val="accent1"/>
                </a:solidFill>
              </a:rPr>
              <a:t>Le professionnel peut en outre communiquer un renseignement protégé par le secret professionnel, </a:t>
            </a:r>
            <a:r>
              <a:rPr lang="fr-FR" sz="1600" b="1" i="1">
                <a:solidFill>
                  <a:schemeClr val="accent1"/>
                </a:solidFill>
              </a:rPr>
              <a:t>en vue de prévenir un acte de violence</a:t>
            </a:r>
            <a:r>
              <a:rPr lang="fr-FR" sz="1600" i="1">
                <a:solidFill>
                  <a:schemeClr val="accent1"/>
                </a:solidFill>
              </a:rPr>
              <a:t>, dont un suicide, lorsqu’il a un motif raisonnable de croire qu’un risque sérieux de mort ou de blessures graves menace une personne ou un groupe de personnes identifiable </a:t>
            </a:r>
            <a:r>
              <a:rPr lang="fr-FR" sz="1600" b="1" i="1">
                <a:solidFill>
                  <a:schemeClr val="accent1"/>
                </a:solidFill>
              </a:rPr>
              <a:t>et que la nature de la menace inspire un sentiment d’urgence.</a:t>
            </a:r>
            <a:r>
              <a:rPr lang="fr-FR" sz="1600" i="1">
                <a:solidFill>
                  <a:schemeClr val="accent1"/>
                </a:solidFill>
              </a:rPr>
              <a:t> Toutefois, le professionnel ne peut alors communiquer ce renseignement qu’à la ou aux personnes exposées à ce danger, à leur représentant ou aux personnes susceptibles de leur porter secours. Le professionnel ne peut communiquer que les renseignements nécessaires aux fins poursuivies par la communication.</a:t>
            </a:r>
          </a:p>
          <a:p>
            <a:pPr algn="l">
              <a:buFont typeface="Arial" charset="0"/>
              <a:buChar char="•"/>
            </a:pPr>
            <a:r>
              <a:rPr lang="fr-FR" sz="1600" b="1" i="1">
                <a:solidFill>
                  <a:schemeClr val="accent1"/>
                </a:solidFill>
              </a:rPr>
              <a:t>Pour l’application du troisième alinéa, on entend par «blessures graves» toute blessure physique ou psychologique qui nuit d’une manière importante à l’intégrité physique, à la santé ou au bien-être d’une personne ou d’un groupe de personnes identifiable</a:t>
            </a:r>
            <a:r>
              <a:rPr lang="fr-FR" sz="1600" i="1">
                <a:solidFill>
                  <a:schemeClr val="accent1"/>
                </a:solidFill>
              </a:rPr>
              <a:t>.</a:t>
            </a:r>
          </a:p>
          <a:p>
            <a:pPr algn="l" eaLnBrk="1" hangingPunct="1">
              <a:lnSpc>
                <a:spcPct val="90000"/>
              </a:lnSpc>
              <a:spcBef>
                <a:spcPts val="1000"/>
              </a:spcBef>
              <a:buFont typeface="Arial" charset="0"/>
              <a:buChar char="•"/>
              <a:defRPr/>
            </a:pPr>
            <a:endParaRPr lang="fr-FR" sz="1600" i="1">
              <a:solidFill>
                <a:schemeClr val="bg2"/>
              </a:solidFill>
            </a:endParaRPr>
          </a:p>
        </p:txBody>
      </p:sp>
      <p:sp>
        <p:nvSpPr>
          <p:cNvPr id="94211" name="AutoShape 2"/>
          <p:cNvSpPr>
            <a:spLocks/>
          </p:cNvSpPr>
          <p:nvPr/>
        </p:nvSpPr>
        <p:spPr bwMode="auto">
          <a:xfrm>
            <a:off x="381000" y="1752600"/>
            <a:ext cx="8291513" cy="6667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mn-lt"/>
                <a:ea typeface="Gill Sans" charset="0"/>
                <a:cs typeface="Gill Sans" charset="0"/>
              </a:rPr>
              <a:t>Art. 60,4 </a:t>
            </a:r>
            <a:r>
              <a:rPr lang="fr-FR" altLang="fr-FR" sz="1400">
                <a:solidFill>
                  <a:schemeClr val="accent1"/>
                </a:solidFill>
                <a:latin typeface="+mn-lt"/>
                <a:ea typeface="Gill Sans" charset="0"/>
                <a:cs typeface="Gill Sans" charset="0"/>
              </a:rPr>
              <a:t>modifié le 30 mai 2017 par la </a:t>
            </a:r>
            <a:r>
              <a:rPr lang="fr-FR" altLang="fr-FR" sz="1400" i="1">
                <a:solidFill>
                  <a:schemeClr val="accent1"/>
                </a:solidFill>
                <a:latin typeface="+mn-lt"/>
                <a:ea typeface="Gill Sans" charset="0"/>
                <a:cs typeface="Gill Sans" charset="0"/>
              </a:rPr>
              <a:t>Loi visant à lutter contre la maltraitance envers les aînés et toute autre personne majeure en situation de vulnérabilité</a:t>
            </a:r>
          </a:p>
        </p:txBody>
      </p:sp>
      <p:sp>
        <p:nvSpPr>
          <p:cNvPr id="94213" name="AutoShape 4"/>
          <p:cNvSpPr>
            <a:spLocks/>
          </p:cNvSpPr>
          <p:nvPr/>
        </p:nvSpPr>
        <p:spPr bwMode="auto">
          <a:xfrm>
            <a:off x="457200" y="1333500"/>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a:solidFill>
                  <a:schemeClr val="accent1"/>
                </a:solidFill>
                <a:latin typeface="+mn-lt"/>
                <a:ea typeface="Gill Sans" charset="0"/>
                <a:cs typeface="Gill Sans" charset="0"/>
              </a:rPr>
              <a:t>Code des professions </a:t>
            </a:r>
            <a:endParaRPr lang="fr-FR" altLang="fr-FR" sz="2000" b="1">
              <a:solidFill>
                <a:schemeClr val="accent1"/>
              </a:solidFill>
              <a:latin typeface="+mn-lt"/>
              <a:ea typeface="Gill Sans" charset="0"/>
              <a:cs typeface="Gill Sans" charset="0"/>
            </a:endParaRPr>
          </a:p>
        </p:txBody>
      </p:sp>
      <p:sp>
        <p:nvSpPr>
          <p:cNvPr id="94214"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pic>
        <p:nvPicPr>
          <p:cNvPr id="8"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pied de page 3"/>
          <p:cNvSpPr>
            <a:spLocks noGrp="1"/>
          </p:cNvSpPr>
          <p:nvPr>
            <p:ph type="ftr" sz="quarter" idx="11"/>
          </p:nvPr>
        </p:nvSpPr>
        <p:spPr/>
        <p:txBody>
          <a:bodyPr/>
          <a:lstStyle/>
          <a:p>
            <a:r>
              <a:rPr lang="fr-CA"/>
              <a:t>© 2019 Tous droits réservés     </a:t>
            </a:r>
          </a:p>
        </p:txBody>
      </p:sp>
      <p:sp>
        <p:nvSpPr>
          <p:cNvPr id="5" name="Espace réservé du numéro de diapositive 4"/>
          <p:cNvSpPr>
            <a:spLocks noGrp="1"/>
          </p:cNvSpPr>
          <p:nvPr>
            <p:ph type="sldNum" sz="quarter" idx="12"/>
          </p:nvPr>
        </p:nvSpPr>
        <p:spPr/>
        <p:txBody>
          <a:bodyPr/>
          <a:lstStyle/>
          <a:p>
            <a:fld id="{16C1713F-BDD9-A04C-8DBE-10777D6F679B}" type="slidenum">
              <a:rPr lang="fr-CA" smtClean="0"/>
              <a:t>63</a:t>
            </a:fld>
            <a:endParaRPr lang="fr-CA"/>
          </a:p>
        </p:txBody>
      </p:sp>
    </p:spTree>
    <p:extLst>
      <p:ext uri="{BB962C8B-B14F-4D97-AF65-F5344CB8AC3E}">
        <p14:creationId xmlns:p14="http://schemas.microsoft.com/office/powerpoint/2010/main" val="15780671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22881" name="Rectangle 1"/>
          <p:cNvSpPr>
            <a:spLocks noGrp="1"/>
          </p:cNvSpPr>
          <p:nvPr>
            <p:ph sz="quarter" idx="1"/>
          </p:nvPr>
        </p:nvSpPr>
        <p:spPr bwMode="auto">
          <a:xfrm>
            <a:off x="364966" y="2780928"/>
            <a:ext cx="8348663" cy="3406775"/>
          </a:xfrm>
          <a:ln w="12700" cap="flat">
            <a:miter lim="0"/>
            <a:headEnd/>
            <a:tailEnd/>
          </a:ln>
        </p:spPr>
        <p:txBody>
          <a:bodyPr vert="horz" wrap="square" lIns="50800" tIns="50800" rIns="50800" bIns="50800" numCol="1" anchor="t" anchorCtr="0" compatLnSpc="1">
            <a:prstTxWarp prst="textNoShape">
              <a:avLst/>
            </a:prstTxWarp>
            <a:normAutofit fontScale="92500"/>
          </a:bodyPr>
          <a:lstStyle/>
          <a:p>
            <a:pPr algn="l" eaLnBrk="1" hangingPunct="1">
              <a:lnSpc>
                <a:spcPct val="90000"/>
              </a:lnSpc>
              <a:spcBef>
                <a:spcPts val="1000"/>
              </a:spcBef>
              <a:defRPr/>
            </a:pPr>
            <a:r>
              <a:rPr lang="fr-FR" sz="2100" i="1" dirty="0">
                <a:solidFill>
                  <a:schemeClr val="accent1"/>
                </a:solidFill>
              </a:rPr>
              <a:t>Le psychologue </a:t>
            </a:r>
            <a:r>
              <a:rPr lang="fr-FR" sz="2100" b="1" i="1" dirty="0">
                <a:solidFill>
                  <a:schemeClr val="accent1"/>
                </a:solidFill>
                <a:effectLst>
                  <a:outerShdw blurRad="38100" dist="38100" dir="2700000" algn="tl">
                    <a:srgbClr val="C0C0C0"/>
                  </a:outerShdw>
                </a:effectLst>
              </a:rPr>
              <a:t>peut </a:t>
            </a:r>
            <a:r>
              <a:rPr lang="fr-FR" sz="2100" i="1" dirty="0">
                <a:solidFill>
                  <a:schemeClr val="accent1"/>
                </a:solidFill>
              </a:rPr>
              <a:t>communiquer un renseignement protégé par le secret professionnel, en vue de prévenir un acte de violence, dont un suicide, lorsqu’il a un motif raisonnable de croire qu’un danger imminent de mort ou de blessures graves menace une personne ou un groupe de personnes identifiable. </a:t>
            </a:r>
          </a:p>
          <a:p>
            <a:pPr algn="l" eaLnBrk="1" hangingPunct="1">
              <a:lnSpc>
                <a:spcPct val="90000"/>
              </a:lnSpc>
              <a:spcBef>
                <a:spcPts val="1000"/>
              </a:spcBef>
              <a:defRPr/>
            </a:pPr>
            <a:r>
              <a:rPr lang="fr-FR" sz="2100" i="1" dirty="0">
                <a:solidFill>
                  <a:schemeClr val="accent1"/>
                </a:solidFill>
              </a:rPr>
              <a:t>Toutefois, le psychologue ne peut alors communiquer ce renseignement qu’à la ou aux personnes exposées à ce danger, à leur représentant ou aux personnes susceptibles de leur porter secours. Le psychologue ne peut communiquer que les renseignements nécessaires aux fins poursuivies par la communication.</a:t>
            </a:r>
          </a:p>
          <a:p>
            <a:pPr algn="l" eaLnBrk="1" hangingPunct="1">
              <a:lnSpc>
                <a:spcPct val="90000"/>
              </a:lnSpc>
              <a:spcBef>
                <a:spcPts val="1000"/>
              </a:spcBef>
              <a:defRPr/>
            </a:pPr>
            <a:r>
              <a:rPr lang="fr-FR" sz="2400" u="sng" dirty="0">
                <a:solidFill>
                  <a:schemeClr val="accent1"/>
                </a:solidFill>
              </a:rPr>
              <a:t>(qui reprenaient les dispositions de l’article 60.4 du </a:t>
            </a:r>
            <a:r>
              <a:rPr lang="fr-FR" sz="2400" i="1" u="sng" dirty="0">
                <a:solidFill>
                  <a:schemeClr val="accent1"/>
                </a:solidFill>
              </a:rPr>
              <a:t>Code des professions </a:t>
            </a:r>
            <a:r>
              <a:rPr lang="fr-FR" sz="2400" u="sng" dirty="0">
                <a:solidFill>
                  <a:schemeClr val="accent1"/>
                </a:solidFill>
              </a:rPr>
              <a:t>avant que ce dernier n’ait été modifié récemment)</a:t>
            </a:r>
          </a:p>
          <a:p>
            <a:pPr algn="l" eaLnBrk="1" hangingPunct="1">
              <a:lnSpc>
                <a:spcPct val="90000"/>
              </a:lnSpc>
              <a:spcBef>
                <a:spcPts val="1000"/>
              </a:spcBef>
              <a:defRPr/>
            </a:pPr>
            <a:endParaRPr lang="fr-FR" sz="2100" i="1" dirty="0">
              <a:solidFill>
                <a:srgbClr val="000000"/>
              </a:solidFill>
            </a:endParaRPr>
          </a:p>
          <a:p>
            <a:pPr algn="l" eaLnBrk="1" hangingPunct="1">
              <a:lnSpc>
                <a:spcPct val="90000"/>
              </a:lnSpc>
              <a:spcBef>
                <a:spcPts val="1000"/>
              </a:spcBef>
              <a:defRPr/>
            </a:pPr>
            <a:endParaRPr lang="fr-FR" sz="2100" i="1" dirty="0">
              <a:solidFill>
                <a:srgbClr val="000000"/>
              </a:solidFill>
            </a:endParaRPr>
          </a:p>
        </p:txBody>
      </p:sp>
      <p:sp>
        <p:nvSpPr>
          <p:cNvPr id="94211" name="AutoShape 2"/>
          <p:cNvSpPr>
            <a:spLocks/>
          </p:cNvSpPr>
          <p:nvPr/>
        </p:nvSpPr>
        <p:spPr bwMode="auto">
          <a:xfrm>
            <a:off x="351738" y="2018184"/>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dirty="0">
                <a:solidFill>
                  <a:schemeClr val="accent1"/>
                </a:solidFill>
                <a:latin typeface="Gill Sans" charset="0"/>
                <a:ea typeface="Gill Sans" charset="0"/>
                <a:cs typeface="Gill Sans" charset="0"/>
              </a:rPr>
              <a:t>Article 18 :</a:t>
            </a:r>
          </a:p>
        </p:txBody>
      </p:sp>
      <p:sp>
        <p:nvSpPr>
          <p:cNvPr id="94213" name="AutoShape 4"/>
          <p:cNvSpPr>
            <a:spLocks/>
          </p:cNvSpPr>
          <p:nvPr/>
        </p:nvSpPr>
        <p:spPr bwMode="auto">
          <a:xfrm>
            <a:off x="422116" y="1484784"/>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dirty="0">
                <a:solidFill>
                  <a:schemeClr val="accent1"/>
                </a:solidFill>
                <a:latin typeface="Gill Sans" charset="0"/>
                <a:ea typeface="Gill Sans" charset="0"/>
                <a:cs typeface="Gill Sans" charset="0"/>
              </a:rPr>
              <a:t>Code de déontologie </a:t>
            </a:r>
            <a:r>
              <a:rPr lang="fr-FR" altLang="fr-FR" sz="2000" b="1" dirty="0">
                <a:solidFill>
                  <a:schemeClr val="accent1"/>
                </a:solidFill>
                <a:latin typeface="Gill Sans" charset="0"/>
                <a:ea typeface="Gill Sans" charset="0"/>
                <a:cs typeface="Gill Sans" charset="0"/>
              </a:rPr>
              <a:t>(suite)</a:t>
            </a:r>
          </a:p>
        </p:txBody>
      </p:sp>
      <p:sp>
        <p:nvSpPr>
          <p:cNvPr id="94214"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64</a:t>
            </a:fld>
            <a:endParaRPr lang="fr-CA"/>
          </a:p>
        </p:txBody>
      </p:sp>
      <p:pic>
        <p:nvPicPr>
          <p:cNvPr id="9"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24929" name="Rectangle 1"/>
          <p:cNvSpPr>
            <a:spLocks noGrp="1"/>
          </p:cNvSpPr>
          <p:nvPr>
            <p:ph sz="quarter" idx="1"/>
          </p:nvPr>
        </p:nvSpPr>
        <p:spPr bwMode="auto">
          <a:xfrm>
            <a:off x="395536" y="1772816"/>
            <a:ext cx="8534400" cy="4267200"/>
          </a:xfrm>
          <a:ln w="12700" cap="flat">
            <a:miter lim="0"/>
            <a:headEnd/>
            <a:tailEnd/>
          </a:ln>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buClrTx/>
              <a:buSzPct val="99000"/>
              <a:buFont typeface="Arial" charset="0"/>
              <a:buChar char="•"/>
            </a:pPr>
            <a:r>
              <a:rPr lang="fr-FR" altLang="fr-FR" sz="2800" dirty="0">
                <a:solidFill>
                  <a:schemeClr val="accent1"/>
                </a:solidFill>
              </a:rPr>
              <a:t>Cet article ouvre la </a:t>
            </a:r>
            <a:r>
              <a:rPr lang="fr-FR" altLang="fr-FR" sz="2800" b="1" dirty="0">
                <a:solidFill>
                  <a:schemeClr val="accent1"/>
                </a:solidFill>
                <a:effectLst>
                  <a:outerShdw blurRad="38100" dist="38100" dir="2700000" algn="tl">
                    <a:srgbClr val="C0C0C0"/>
                  </a:outerShdw>
                </a:effectLst>
              </a:rPr>
              <a:t>possibilité de divulguer </a:t>
            </a:r>
            <a:r>
              <a:rPr lang="fr-FR" altLang="fr-FR" sz="2800" dirty="0">
                <a:solidFill>
                  <a:schemeClr val="accent1"/>
                </a:solidFill>
              </a:rPr>
              <a:t>de l’information confidentielle pour assurer la protection d’une personne en danger et cette possibilité doit être balisée par :</a:t>
            </a:r>
          </a:p>
          <a:p>
            <a:pPr lvl="1">
              <a:lnSpc>
                <a:spcPct val="110000"/>
              </a:lnSpc>
              <a:spcBef>
                <a:spcPts val="1000"/>
              </a:spcBef>
              <a:buClrTx/>
              <a:buSzPct val="99000"/>
              <a:buFont typeface="Arial" charset="0"/>
              <a:buChar char="•"/>
            </a:pPr>
            <a:r>
              <a:rPr lang="fr-FR" altLang="fr-FR" sz="2300" dirty="0">
                <a:solidFill>
                  <a:schemeClr val="accent1"/>
                </a:solidFill>
              </a:rPr>
              <a:t>L’exercice du jugement professionnel sur la dangerosité</a:t>
            </a:r>
          </a:p>
          <a:p>
            <a:pPr lvl="1">
              <a:lnSpc>
                <a:spcPct val="110000"/>
              </a:lnSpc>
              <a:spcBef>
                <a:spcPts val="1000"/>
              </a:spcBef>
              <a:buClrTx/>
              <a:buSzPct val="99000"/>
              <a:buFont typeface="Arial" charset="0"/>
              <a:buChar char="•"/>
            </a:pPr>
            <a:r>
              <a:rPr lang="fr-FR" altLang="fr-FR" sz="2300" dirty="0">
                <a:solidFill>
                  <a:schemeClr val="accent1"/>
                </a:solidFill>
              </a:rPr>
              <a:t>L’évaluation de l’imminence du danger (sentiment d’urgence)</a:t>
            </a:r>
          </a:p>
          <a:p>
            <a:pPr lvl="1">
              <a:lnSpc>
                <a:spcPct val="110000"/>
              </a:lnSpc>
              <a:spcBef>
                <a:spcPts val="1000"/>
              </a:spcBef>
              <a:buClrTx/>
              <a:buSzPct val="99000"/>
              <a:buFont typeface="Arial" charset="0"/>
              <a:buChar char="•"/>
            </a:pPr>
            <a:r>
              <a:rPr lang="fr-FR" altLang="fr-FR" sz="2300" dirty="0">
                <a:solidFill>
                  <a:schemeClr val="accent1"/>
                </a:solidFill>
              </a:rPr>
              <a:t>L’identification d’une ou des personnes à protéger</a:t>
            </a:r>
          </a:p>
        </p:txBody>
      </p:sp>
      <p:sp>
        <p:nvSpPr>
          <p:cNvPr id="95236"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65</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26977" name="Rectangle 1"/>
          <p:cNvSpPr>
            <a:spLocks noGrp="1"/>
          </p:cNvSpPr>
          <p:nvPr>
            <p:ph sz="quarter" idx="1"/>
          </p:nvPr>
        </p:nvSpPr>
        <p:spPr bwMode="auto">
          <a:xfrm>
            <a:off x="395536" y="1628800"/>
            <a:ext cx="8534400" cy="4419600"/>
          </a:xfrm>
          <a:ln w="12700" cap="flat">
            <a:miter lim="0"/>
            <a:headEnd/>
            <a:tailEnd/>
          </a:ln>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pPr>
            <a:r>
              <a:rPr lang="fr-FR" altLang="fr-FR" sz="2700" b="1" i="1" dirty="0">
                <a:solidFill>
                  <a:schemeClr val="accent1"/>
                </a:solidFill>
              </a:rPr>
              <a:t>Loi « Anastasia »</a:t>
            </a:r>
          </a:p>
          <a:p>
            <a:pPr algn="l" eaLnBrk="1" hangingPunct="1">
              <a:lnSpc>
                <a:spcPct val="110000"/>
              </a:lnSpc>
              <a:spcBef>
                <a:spcPts val="1000"/>
              </a:spcBef>
            </a:pPr>
            <a:r>
              <a:rPr lang="fr-FR" altLang="fr-FR" sz="2700" dirty="0">
                <a:solidFill>
                  <a:schemeClr val="accent1"/>
                </a:solidFill>
              </a:rPr>
              <a:t>L’article 8 de la loi prévoit que tout psychologue, peu importe son lieu de pratique (école, établissement de santé, pratique privée, etc.) ayant, dans le cadre de  l’exercice de sa profession, un motif raisonnable de croire qu’une personne a un comportement susceptible de compromettre sa sécurité ou celle d’autrui avec une arme à feu, </a:t>
            </a:r>
            <a:r>
              <a:rPr lang="fr-FR" altLang="fr-FR" sz="2700" b="1" dirty="0">
                <a:solidFill>
                  <a:schemeClr val="accent1"/>
                </a:solidFill>
                <a:effectLst>
                  <a:outerShdw blurRad="38100" dist="38100" dir="2700000" algn="tl">
                    <a:srgbClr val="C0C0C0"/>
                  </a:outerShdw>
                </a:effectLst>
              </a:rPr>
              <a:t>est autorisé </a:t>
            </a:r>
            <a:r>
              <a:rPr lang="fr-FR" altLang="fr-FR" sz="2700" dirty="0">
                <a:solidFill>
                  <a:schemeClr val="accent1"/>
                </a:solidFill>
              </a:rPr>
              <a:t>à signaler ce comportement aux autorités policières.</a:t>
            </a:r>
          </a:p>
        </p:txBody>
      </p:sp>
      <p:sp>
        <p:nvSpPr>
          <p:cNvPr id="96260"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66</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97282" name="Rectangle 1"/>
          <p:cNvSpPr>
            <a:spLocks noGrp="1"/>
          </p:cNvSpPr>
          <p:nvPr>
            <p:ph sz="quarter" idx="1"/>
          </p:nvPr>
        </p:nvSpPr>
        <p:spPr bwMode="auto">
          <a:xfrm>
            <a:off x="457200" y="1752600"/>
            <a:ext cx="8534400" cy="3733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pPr>
            <a:r>
              <a:rPr lang="fr-FR" altLang="fr-FR" sz="2900" b="1" i="1" dirty="0">
                <a:solidFill>
                  <a:schemeClr val="accent1"/>
                </a:solidFill>
              </a:rPr>
              <a:t>Loi « Anastasia » </a:t>
            </a:r>
            <a:r>
              <a:rPr lang="fr-FR" altLang="fr-FR" sz="1900" b="1" i="1" dirty="0">
                <a:solidFill>
                  <a:schemeClr val="accent1"/>
                </a:solidFill>
              </a:rPr>
              <a:t>(suite)</a:t>
            </a:r>
          </a:p>
          <a:p>
            <a:pPr algn="l" eaLnBrk="1" hangingPunct="1">
              <a:lnSpc>
                <a:spcPct val="110000"/>
              </a:lnSpc>
              <a:spcBef>
                <a:spcPts val="1000"/>
              </a:spcBef>
            </a:pPr>
            <a:r>
              <a:rPr lang="fr-FR" altLang="fr-FR" sz="2700" dirty="0">
                <a:solidFill>
                  <a:schemeClr val="accent1"/>
                </a:solidFill>
              </a:rPr>
              <a:t>Ainsi, lorsqu’une arme à feu est impliquée, le psychologue n’a pas à évaluer l’imminence du danger de mort ou de blessures graves ou à identifier la personne ou le groupe de personnes à protéger. Cette divulgation implique toutefois l’exercice du jugement professionnel quant à la  dangerosité de la personne.</a:t>
            </a:r>
          </a:p>
        </p:txBody>
      </p:sp>
      <p:sp>
        <p:nvSpPr>
          <p:cNvPr id="97284"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67</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30049" name="Rectangle 1"/>
          <p:cNvSpPr>
            <a:spLocks noGrp="1"/>
          </p:cNvSpPr>
          <p:nvPr>
            <p:ph sz="quarter" idx="1"/>
          </p:nvPr>
        </p:nvSpPr>
        <p:spPr bwMode="auto">
          <a:xfrm>
            <a:off x="457200" y="1752600"/>
            <a:ext cx="8534400" cy="3733800"/>
          </a:xfrm>
          <a:ln w="12700" cap="flat">
            <a:miter lim="0"/>
            <a:headEnd/>
            <a:tailEnd/>
          </a:ln>
        </p:spPr>
        <p:txBody>
          <a:bodyPr vert="horz" wrap="square" lIns="50800" tIns="50800" rIns="50800" bIns="50800" numCol="1" anchor="t" anchorCtr="0" compatLnSpc="1">
            <a:prstTxWarp prst="textNoShape">
              <a:avLst/>
            </a:prstTxWarp>
          </a:bodyPr>
          <a:lstStyle/>
          <a:p>
            <a:pPr marL="0" indent="0" algn="l" eaLnBrk="1" hangingPunct="1">
              <a:lnSpc>
                <a:spcPct val="110000"/>
              </a:lnSpc>
              <a:spcBef>
                <a:spcPts val="1000"/>
              </a:spcBef>
              <a:buNone/>
              <a:defRPr/>
            </a:pPr>
            <a:r>
              <a:rPr lang="fr-FR" sz="3000" b="1" i="1" dirty="0">
                <a:solidFill>
                  <a:schemeClr val="accent1"/>
                </a:solidFill>
                <a:effectLst>
                  <a:outerShdw blurRad="38100" dist="38100" dir="2700000" algn="tl">
                    <a:srgbClr val="C0C0C0"/>
                  </a:outerShdw>
                </a:effectLst>
              </a:rPr>
              <a:t>Code de la sécurité routière </a:t>
            </a:r>
          </a:p>
          <a:p>
            <a:pPr algn="l" eaLnBrk="1" hangingPunct="1">
              <a:lnSpc>
                <a:spcPct val="110000"/>
              </a:lnSpc>
              <a:spcBef>
                <a:spcPts val="1000"/>
              </a:spcBef>
              <a:defRPr/>
            </a:pPr>
            <a:r>
              <a:rPr lang="fr-FR" sz="3000" dirty="0">
                <a:solidFill>
                  <a:schemeClr val="accent1"/>
                </a:solidFill>
              </a:rPr>
              <a:t>Article 603: donne la </a:t>
            </a:r>
            <a:r>
              <a:rPr lang="fr-FR" sz="3000" b="1" dirty="0">
                <a:solidFill>
                  <a:schemeClr val="accent1"/>
                </a:solidFill>
                <a:effectLst>
                  <a:outerShdw blurRad="38100" dist="38100" dir="2700000" algn="tl">
                    <a:srgbClr val="C0C0C0"/>
                  </a:outerShdw>
                </a:effectLst>
              </a:rPr>
              <a:t>possibilité</a:t>
            </a:r>
            <a:r>
              <a:rPr lang="fr-FR" sz="3000" dirty="0">
                <a:solidFill>
                  <a:schemeClr val="accent1"/>
                </a:solidFill>
              </a:rPr>
              <a:t> aux psychologues, entre autres professionnels, de faire rapport à la Société d’assurances automobile du Québec (SAAQ) s’il juge que l’état de santé de l’un de ses clients est incompatible avec la conduite d’un véhicule routier</a:t>
            </a:r>
            <a:r>
              <a:rPr lang="fr-FR" sz="3000" dirty="0">
                <a:solidFill>
                  <a:srgbClr val="000000"/>
                </a:solidFill>
              </a:rPr>
              <a:t>.</a:t>
            </a:r>
          </a:p>
        </p:txBody>
      </p:sp>
      <p:sp>
        <p:nvSpPr>
          <p:cNvPr id="98308"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68</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p:cNvSpPr>
          <p:nvPr>
            <p:ph type="title"/>
          </p:nvPr>
        </p:nvSpPr>
        <p:spPr bwMode="auto">
          <a:xfrm>
            <a:off x="457200" y="427038"/>
            <a:ext cx="8686800" cy="539750"/>
          </a:xfrm>
          <a:ln w="12700" cap="flat">
            <a:miter lim="0"/>
            <a:headEnd/>
            <a:tailEnd/>
          </a:ln>
        </p:spPr>
        <p:txBody>
          <a:bodyPr vert="horz" wrap="square" lIns="50800" tIns="50800" rIns="50800" bIns="50800" numCol="1" anchor="ctr" anchorCtr="0" compatLnSpc="1">
            <a:prstTxWarp prst="textNoShape">
              <a:avLst/>
            </a:prstTxWarp>
            <a:normAutofit/>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99330" name="Rectangle 1"/>
          <p:cNvSpPr>
            <a:spLocks noGrp="1"/>
          </p:cNvSpPr>
          <p:nvPr>
            <p:ph sz="quarter" idx="1"/>
          </p:nvPr>
        </p:nvSpPr>
        <p:spPr bwMode="auto">
          <a:xfrm>
            <a:off x="395536" y="1916832"/>
            <a:ext cx="8534400" cy="3810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pPr>
            <a:r>
              <a:rPr lang="fr-FR" altLang="fr-FR" sz="3000">
                <a:solidFill>
                  <a:schemeClr val="accent1"/>
                </a:solidFill>
              </a:rPr>
              <a:t>Divulgation </a:t>
            </a:r>
            <a:r>
              <a:rPr lang="fr-FR" altLang="fr-FR" sz="3000" b="1">
                <a:solidFill>
                  <a:schemeClr val="accent1"/>
                </a:solidFill>
              </a:rPr>
              <a:t>obligatoire</a:t>
            </a:r>
            <a:r>
              <a:rPr lang="fr-FR" altLang="fr-FR" sz="3000">
                <a:solidFill>
                  <a:schemeClr val="accent1"/>
                </a:solidFill>
              </a:rPr>
              <a:t> d’information confidentielle </a:t>
            </a:r>
            <a:endParaRPr lang="fr-CA" altLang="fr-FR" sz="3000">
              <a:solidFill>
                <a:schemeClr val="accent1"/>
              </a:solidFill>
            </a:endParaRPr>
          </a:p>
          <a:p>
            <a:pPr algn="l" eaLnBrk="1" hangingPunct="1">
              <a:lnSpc>
                <a:spcPct val="110000"/>
              </a:lnSpc>
              <a:spcBef>
                <a:spcPts val="1000"/>
              </a:spcBef>
            </a:pPr>
            <a:endParaRPr lang="fr-FR" altLang="fr-FR" sz="3000">
              <a:solidFill>
                <a:schemeClr val="accent1"/>
              </a:solidFill>
            </a:endParaRPr>
          </a:p>
          <a:p>
            <a:pPr algn="l" eaLnBrk="1" hangingPunct="1">
              <a:lnSpc>
                <a:spcPct val="110000"/>
              </a:lnSpc>
              <a:spcBef>
                <a:spcPts val="1000"/>
              </a:spcBef>
            </a:pPr>
            <a:r>
              <a:rPr lang="fr-FR" altLang="fr-FR" sz="3000">
                <a:solidFill>
                  <a:schemeClr val="accent1"/>
                </a:solidFill>
              </a:rPr>
              <a:t>Certaines lois obligent à la divulgation d’information autrement jugée confidentielle :</a:t>
            </a:r>
          </a:p>
        </p:txBody>
      </p:sp>
      <p:sp>
        <p:nvSpPr>
          <p:cNvPr id="99332" name="AutoShape 3"/>
          <p:cNvSpPr>
            <a:spLocks/>
          </p:cNvSpPr>
          <p:nvPr/>
        </p:nvSpPr>
        <p:spPr bwMode="auto">
          <a:xfrm>
            <a:off x="6444208" y="6410848"/>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69</a:t>
            </a:fld>
            <a:endParaRPr lang="fr-CA"/>
          </a:p>
        </p:txBody>
      </p:sp>
      <p:pic>
        <p:nvPicPr>
          <p:cNvPr id="7"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idx="1"/>
          </p:nvPr>
        </p:nvSpPr>
        <p:spPr/>
        <p:txBody>
          <a:bodyPr>
            <a:normAutofit/>
          </a:bodyPr>
          <a:lstStyle/>
          <a:p>
            <a:r>
              <a:rPr lang="fr-CA" sz="3600" dirty="0">
                <a:solidFill>
                  <a:schemeClr val="accent1"/>
                </a:solidFill>
              </a:rPr>
              <a:t>Éthique et déontologie</a:t>
            </a: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7</a:t>
            </a:fld>
            <a:endParaRPr lang="fr-CA"/>
          </a:p>
        </p:txBody>
      </p:sp>
      <p:sp>
        <p:nvSpPr>
          <p:cNvPr id="6" name="Titre 5"/>
          <p:cNvSpPr>
            <a:spLocks noGrp="1"/>
          </p:cNvSpPr>
          <p:nvPr>
            <p:ph type="title"/>
          </p:nvPr>
        </p:nvSpPr>
        <p:spPr/>
        <p:txBody>
          <a:bodyPr/>
          <a:lstStyle/>
          <a:p>
            <a:r>
              <a:rPr lang="fr-CA" dirty="0">
                <a:solidFill>
                  <a:schemeClr val="accent3"/>
                </a:solidFill>
              </a:rPr>
              <a:t>JOUR</a:t>
            </a:r>
            <a:r>
              <a:rPr lang="fr-CA" dirty="0">
                <a:solidFill>
                  <a:srgbClr val="FF0000"/>
                </a:solidFill>
              </a:rPr>
              <a:t> </a:t>
            </a:r>
            <a:r>
              <a:rPr lang="fr-CA" dirty="0">
                <a:solidFill>
                  <a:schemeClr val="accent3"/>
                </a:solidFill>
              </a:rPr>
              <a:t>1</a:t>
            </a:r>
          </a:p>
        </p:txBody>
      </p:sp>
      <p:pic>
        <p:nvPicPr>
          <p:cNvPr id="8"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043619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p:cNvSpPr>
          <p:nvPr>
            <p:ph type="title"/>
          </p:nvPr>
        </p:nvSpPr>
        <p:spPr bwMode="auto">
          <a:xfrm>
            <a:off x="457200" y="427038"/>
            <a:ext cx="8686800" cy="552450"/>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33121" name="Rectangle 1"/>
          <p:cNvSpPr>
            <a:spLocks noGrp="1"/>
          </p:cNvSpPr>
          <p:nvPr>
            <p:ph sz="quarter" idx="1"/>
          </p:nvPr>
        </p:nvSpPr>
        <p:spPr bwMode="auto">
          <a:xfrm>
            <a:off x="457200" y="1752600"/>
            <a:ext cx="8534400" cy="4495800"/>
          </a:xfrm>
          <a:ln w="12700" cap="flat">
            <a:miter lim="0"/>
            <a:headEnd/>
            <a:tailEnd/>
          </a:ln>
        </p:spPr>
        <p:txBody>
          <a:bodyPr vert="horz" wrap="square" lIns="50800" tIns="50800" rIns="50800" bIns="50800" numCol="1" anchor="t" anchorCtr="0" compatLnSpc="1">
            <a:prstTxWarp prst="textNoShape">
              <a:avLst/>
            </a:prstTxWarp>
          </a:bodyPr>
          <a:lstStyle/>
          <a:p>
            <a:pPr marL="0" indent="0" algn="l" eaLnBrk="1" hangingPunct="1">
              <a:lnSpc>
                <a:spcPct val="110000"/>
              </a:lnSpc>
              <a:spcBef>
                <a:spcPts val="1000"/>
              </a:spcBef>
              <a:buClr>
                <a:srgbClr val="7FD13B"/>
              </a:buClr>
              <a:buSzPct val="76000"/>
              <a:buNone/>
              <a:defRPr/>
            </a:pPr>
            <a:r>
              <a:rPr lang="fr-FR" sz="3200" b="1" i="1" dirty="0">
                <a:solidFill>
                  <a:schemeClr val="accent1"/>
                </a:solidFill>
              </a:rPr>
              <a:t>Loi de la protection de la jeunesse</a:t>
            </a:r>
            <a:r>
              <a:rPr lang="fr-FR" sz="3200" b="1" dirty="0">
                <a:solidFill>
                  <a:schemeClr val="accent1"/>
                </a:solidFill>
              </a:rPr>
              <a:t> </a:t>
            </a:r>
          </a:p>
          <a:p>
            <a:pPr marL="12700" indent="-12700" algn="l" eaLnBrk="1" hangingPunct="1">
              <a:lnSpc>
                <a:spcPct val="93000"/>
              </a:lnSpc>
              <a:spcBef>
                <a:spcPts val="600"/>
              </a:spcBef>
              <a:defRPr/>
            </a:pPr>
            <a:r>
              <a:rPr lang="fr-FR" sz="3000" dirty="0">
                <a:solidFill>
                  <a:srgbClr val="000000"/>
                </a:solidFill>
              </a:rPr>
              <a:t>    </a:t>
            </a:r>
            <a:r>
              <a:rPr lang="fr-FR" sz="2800" dirty="0">
                <a:solidFill>
                  <a:schemeClr val="accent1"/>
                </a:solidFill>
              </a:rPr>
              <a:t>Articles 38 </a:t>
            </a:r>
          </a:p>
          <a:p>
            <a:pPr marL="12700" indent="-12700" algn="l" eaLnBrk="1" hangingPunct="1">
              <a:lnSpc>
                <a:spcPct val="93000"/>
              </a:lnSpc>
              <a:spcBef>
                <a:spcPts val="600"/>
              </a:spcBef>
              <a:defRPr/>
            </a:pPr>
            <a:r>
              <a:rPr lang="fr-FR" sz="2800" i="1" dirty="0">
                <a:solidFill>
                  <a:srgbClr val="000000"/>
                </a:solidFill>
              </a:rPr>
              <a:t>     </a:t>
            </a:r>
            <a:r>
              <a:rPr lang="fr-FR" sz="2800" i="1" dirty="0">
                <a:solidFill>
                  <a:schemeClr val="accent1"/>
                </a:solidFill>
              </a:rPr>
              <a:t>Pour l'application de la présente loi, la sécurité ou le développement d'un enfant </a:t>
            </a:r>
            <a:r>
              <a:rPr lang="fr-FR" sz="2800" i="1" u="sng" dirty="0">
                <a:solidFill>
                  <a:schemeClr val="accent1"/>
                </a:solidFill>
                <a:effectLst>
                  <a:outerShdw blurRad="38100" dist="38100" dir="2700000" algn="tl">
                    <a:srgbClr val="C0C0C0"/>
                  </a:outerShdw>
                </a:effectLst>
              </a:rPr>
              <a:t>est considéré </a:t>
            </a:r>
            <a:r>
              <a:rPr lang="fr-FR" sz="2800" i="1" dirty="0">
                <a:solidFill>
                  <a:schemeClr val="accent1"/>
                </a:solidFill>
              </a:rPr>
              <a:t>comme compromis lorsqu'il se retrouve dans une situation d'</a:t>
            </a:r>
            <a:r>
              <a:rPr lang="fr-FR" sz="2800" b="1" i="1" dirty="0">
                <a:solidFill>
                  <a:schemeClr val="accent1"/>
                </a:solidFill>
                <a:effectLst>
                  <a:outerShdw blurRad="38100" dist="38100" dir="2700000" algn="tl">
                    <a:srgbClr val="C0C0C0"/>
                  </a:outerShdw>
                </a:effectLst>
              </a:rPr>
              <a:t>abandon</a:t>
            </a:r>
            <a:r>
              <a:rPr lang="fr-FR" sz="2800" i="1" dirty="0">
                <a:solidFill>
                  <a:schemeClr val="accent1"/>
                </a:solidFill>
              </a:rPr>
              <a:t>, de </a:t>
            </a:r>
            <a:r>
              <a:rPr lang="fr-FR" sz="2800" b="1" i="1" dirty="0">
                <a:solidFill>
                  <a:schemeClr val="accent1"/>
                </a:solidFill>
              </a:rPr>
              <a:t>négligence</a:t>
            </a:r>
            <a:r>
              <a:rPr lang="fr-FR" sz="2800" i="1" dirty="0">
                <a:solidFill>
                  <a:schemeClr val="accent1"/>
                </a:solidFill>
              </a:rPr>
              <a:t>, de </a:t>
            </a:r>
            <a:r>
              <a:rPr lang="fr-FR" sz="2800" b="1" i="1" dirty="0">
                <a:solidFill>
                  <a:schemeClr val="accent1"/>
                </a:solidFill>
                <a:effectLst>
                  <a:outerShdw blurRad="38100" dist="38100" dir="2700000" algn="tl">
                    <a:srgbClr val="C0C0C0"/>
                  </a:outerShdw>
                </a:effectLst>
              </a:rPr>
              <a:t>mauvais traitements psychologiques</a:t>
            </a:r>
            <a:r>
              <a:rPr lang="fr-FR" sz="2800" i="1" dirty="0">
                <a:solidFill>
                  <a:schemeClr val="accent1"/>
                </a:solidFill>
              </a:rPr>
              <a:t>, d'</a:t>
            </a:r>
            <a:r>
              <a:rPr lang="fr-FR" sz="2800" b="1" i="1" dirty="0">
                <a:solidFill>
                  <a:schemeClr val="accent1"/>
                </a:solidFill>
                <a:effectLst>
                  <a:outerShdw blurRad="38100" dist="38100" dir="2700000" algn="tl">
                    <a:srgbClr val="C0C0C0"/>
                  </a:outerShdw>
                </a:effectLst>
              </a:rPr>
              <a:t>abus</a:t>
            </a:r>
            <a:r>
              <a:rPr lang="fr-FR" sz="2800" i="1" dirty="0">
                <a:solidFill>
                  <a:schemeClr val="accent1"/>
                </a:solidFill>
                <a:effectLst>
                  <a:outerShdw blurRad="38100" dist="38100" dir="2700000" algn="tl">
                    <a:srgbClr val="C0C0C0"/>
                  </a:outerShdw>
                </a:effectLst>
              </a:rPr>
              <a:t> </a:t>
            </a:r>
            <a:r>
              <a:rPr lang="fr-FR" sz="2800" b="1" i="1" dirty="0">
                <a:solidFill>
                  <a:schemeClr val="accent1"/>
                </a:solidFill>
                <a:effectLst>
                  <a:outerShdw blurRad="38100" dist="38100" dir="2700000" algn="tl">
                    <a:srgbClr val="C0C0C0"/>
                  </a:outerShdw>
                </a:effectLst>
              </a:rPr>
              <a:t>sexuels</a:t>
            </a:r>
            <a:r>
              <a:rPr lang="fr-FR" sz="2800" i="1" dirty="0">
                <a:solidFill>
                  <a:schemeClr val="accent1"/>
                </a:solidFill>
              </a:rPr>
              <a:t>  ou d'</a:t>
            </a:r>
            <a:r>
              <a:rPr lang="fr-FR" sz="2800" b="1" i="1" dirty="0">
                <a:solidFill>
                  <a:schemeClr val="accent1"/>
                </a:solidFill>
                <a:effectLst>
                  <a:outerShdw blurRad="38100" dist="38100" dir="2700000" algn="tl">
                    <a:srgbClr val="C0C0C0"/>
                  </a:outerShdw>
                </a:effectLst>
              </a:rPr>
              <a:t>abus physiques</a:t>
            </a:r>
            <a:r>
              <a:rPr lang="fr-FR" sz="2800" i="1" dirty="0">
                <a:solidFill>
                  <a:schemeClr val="accent1"/>
                </a:solidFill>
                <a:effectLst>
                  <a:outerShdw blurRad="38100" dist="38100" dir="2700000" algn="tl">
                    <a:srgbClr val="C0C0C0"/>
                  </a:outerShdw>
                </a:effectLst>
              </a:rPr>
              <a:t> </a:t>
            </a:r>
            <a:r>
              <a:rPr lang="fr-FR" sz="2800" i="1" dirty="0">
                <a:solidFill>
                  <a:schemeClr val="accent1"/>
                </a:solidFill>
              </a:rPr>
              <a:t>    ou lorsqu'il présente des </a:t>
            </a:r>
            <a:r>
              <a:rPr lang="fr-FR" sz="2800" b="1" i="1" dirty="0">
                <a:solidFill>
                  <a:schemeClr val="accent1"/>
                </a:solidFill>
                <a:effectLst>
                  <a:outerShdw blurRad="38100" dist="38100" dir="2700000" algn="tl">
                    <a:srgbClr val="C0C0C0"/>
                  </a:outerShdw>
                </a:effectLst>
              </a:rPr>
              <a:t>troubles de comportement </a:t>
            </a:r>
            <a:r>
              <a:rPr lang="fr-FR" sz="2800" i="1" dirty="0">
                <a:solidFill>
                  <a:schemeClr val="accent1"/>
                </a:solidFill>
                <a:effectLst>
                  <a:outerShdw blurRad="38100" dist="38100" dir="2700000" algn="tl">
                    <a:srgbClr val="C0C0C0"/>
                  </a:outerShdw>
                </a:effectLst>
              </a:rPr>
              <a:t>sérieux.</a:t>
            </a:r>
          </a:p>
        </p:txBody>
      </p:sp>
      <p:sp>
        <p:nvSpPr>
          <p:cNvPr id="100356"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70</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p:cNvSpPr>
            <a:spLocks noGrp="1"/>
          </p:cNvSpPr>
          <p:nvPr>
            <p:ph type="title"/>
          </p:nvPr>
        </p:nvSpPr>
        <p:spPr bwMode="auto">
          <a:xfrm>
            <a:off x="315913" y="295275"/>
            <a:ext cx="8570912" cy="1195388"/>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pPr>
            <a:br>
              <a:rPr lang="fr-FR" altLang="fr-FR" sz="2900" dirty="0">
                <a:solidFill>
                  <a:srgbClr val="C00000"/>
                </a:solidFill>
              </a:rPr>
            </a:br>
            <a:r>
              <a:rPr lang="fr-FR" altLang="fr-FR" sz="3000" b="1" dirty="0">
                <a:solidFill>
                  <a:schemeClr val="accent1"/>
                </a:solidFill>
                <a:effectLst>
                  <a:outerShdw blurRad="38100" dist="38100" dir="2700000" algn="tl">
                    <a:srgbClr val="C0C0C0"/>
                  </a:outerShdw>
                </a:effectLst>
              </a:rPr>
              <a:t>Les limites du secret professionnel (suite)</a:t>
            </a:r>
            <a:br>
              <a:rPr lang="fr-FR" altLang="fr-FR" sz="3000" b="1" dirty="0">
                <a:solidFill>
                  <a:schemeClr val="accent1"/>
                </a:solidFill>
              </a:rPr>
            </a:br>
            <a:endParaRPr lang="fr-FR" altLang="fr-FR" sz="3000" b="1" dirty="0">
              <a:solidFill>
                <a:schemeClr val="accent1"/>
              </a:solidFill>
            </a:endParaRPr>
          </a:p>
        </p:txBody>
      </p:sp>
      <p:sp>
        <p:nvSpPr>
          <p:cNvPr id="135169" name="Rectangle 1"/>
          <p:cNvSpPr>
            <a:spLocks noGrp="1"/>
          </p:cNvSpPr>
          <p:nvPr>
            <p:ph sz="quarter" idx="1"/>
          </p:nvPr>
        </p:nvSpPr>
        <p:spPr bwMode="auto">
          <a:xfrm>
            <a:off x="427037" y="3170036"/>
            <a:ext cx="8348663" cy="3406775"/>
          </a:xfrm>
          <a:ln w="12700" cap="flat">
            <a:miter lim="0"/>
            <a:headEnd/>
            <a:tailEnd/>
          </a:ln>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defRPr/>
            </a:pPr>
            <a:r>
              <a:rPr lang="fr-FR" sz="2400" i="1">
                <a:solidFill>
                  <a:schemeClr val="accent1"/>
                </a:solidFill>
              </a:rPr>
              <a:t>39.   </a:t>
            </a:r>
            <a:r>
              <a:rPr lang="fr-FR" sz="2400" i="1" dirty="0">
                <a:solidFill>
                  <a:schemeClr val="accent1"/>
                </a:solidFill>
              </a:rPr>
              <a:t>Tout </a:t>
            </a:r>
            <a:r>
              <a:rPr lang="fr-FR" sz="2400" b="1" i="1" dirty="0">
                <a:solidFill>
                  <a:schemeClr val="accent1"/>
                </a:solidFill>
              </a:rPr>
              <a:t>professionnel</a:t>
            </a:r>
            <a:r>
              <a:rPr lang="fr-FR" sz="2400" i="1" dirty="0">
                <a:solidFill>
                  <a:schemeClr val="accent1"/>
                </a:solidFill>
              </a:rPr>
              <a:t> qui, par la nature même de sa profession, prodigue des soins ou toute autre forme d'assistance à des enfants et qui, dans l'exercice de sa profession, a un motif raisonnable de croire que</a:t>
            </a:r>
            <a:r>
              <a:rPr lang="fr-FR" sz="2400" b="1" i="1" dirty="0">
                <a:solidFill>
                  <a:schemeClr val="accent1"/>
                </a:solidFill>
                <a:effectLst>
                  <a:outerShdw blurRad="38100" dist="38100" dir="2700000" algn="tl">
                    <a:srgbClr val="C0C0C0"/>
                  </a:outerShdw>
                </a:effectLst>
              </a:rPr>
              <a:t> la sécurité ou le développement d'un enfant </a:t>
            </a:r>
            <a:r>
              <a:rPr lang="fr-FR" sz="2400" b="1" i="1" u="sng" dirty="0">
                <a:solidFill>
                  <a:schemeClr val="accent1"/>
                </a:solidFill>
                <a:effectLst>
                  <a:outerShdw blurRad="38100" dist="38100" dir="2700000" algn="tl">
                    <a:srgbClr val="C0C0C0"/>
                  </a:outerShdw>
                </a:effectLst>
              </a:rPr>
              <a:t>est ou peut être considéré </a:t>
            </a:r>
            <a:r>
              <a:rPr lang="fr-FR" sz="2400" b="1" i="1" dirty="0">
                <a:solidFill>
                  <a:schemeClr val="accent1"/>
                </a:solidFill>
                <a:effectLst>
                  <a:outerShdw blurRad="38100" dist="38100" dir="2700000" algn="tl">
                    <a:srgbClr val="C0C0C0"/>
                  </a:outerShdw>
                </a:effectLst>
              </a:rPr>
              <a:t>comme compromis </a:t>
            </a:r>
            <a:r>
              <a:rPr lang="fr-FR" sz="2400" i="1" dirty="0">
                <a:solidFill>
                  <a:schemeClr val="accent1"/>
                </a:solidFill>
              </a:rPr>
              <a:t>au sens de l'article 38 ou au sens de l'article 38.1, </a:t>
            </a:r>
            <a:r>
              <a:rPr lang="fr-FR" sz="2400" b="1" i="1" dirty="0">
                <a:solidFill>
                  <a:schemeClr val="accent1"/>
                </a:solidFill>
              </a:rPr>
              <a:t>est tenu de signaler </a:t>
            </a:r>
            <a:r>
              <a:rPr lang="fr-FR" sz="2400" i="1" dirty="0">
                <a:solidFill>
                  <a:schemeClr val="accent1"/>
                </a:solidFill>
              </a:rPr>
              <a:t>sans délai la situation au directeur;(...)</a:t>
            </a:r>
          </a:p>
        </p:txBody>
      </p:sp>
      <p:sp>
        <p:nvSpPr>
          <p:cNvPr id="101379" name="AutoShape 2"/>
          <p:cNvSpPr>
            <a:spLocks/>
          </p:cNvSpPr>
          <p:nvPr/>
        </p:nvSpPr>
        <p:spPr bwMode="auto">
          <a:xfrm>
            <a:off x="437820" y="2415173"/>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a:t>
            </a:r>
            <a:r>
              <a:rPr lang="fr-FR" altLang="fr-FR" sz="2800" dirty="0">
                <a:solidFill>
                  <a:schemeClr val="accent1"/>
                </a:solidFill>
                <a:latin typeface="Gill Sans" charset="0"/>
                <a:ea typeface="Gill Sans" charset="0"/>
                <a:cs typeface="Gill Sans" charset="0"/>
              </a:rPr>
              <a:t>39 : (QUI PEUT/DOIT SIGNALER) </a:t>
            </a:r>
          </a:p>
        </p:txBody>
      </p:sp>
      <p:sp>
        <p:nvSpPr>
          <p:cNvPr id="101381" name="AutoShape 4"/>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71</a:t>
            </a:fld>
            <a:endParaRPr lang="fr-CA"/>
          </a:p>
        </p:txBody>
      </p:sp>
      <p:pic>
        <p:nvPicPr>
          <p:cNvPr id="8"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437820" y="1684321"/>
            <a:ext cx="5647807" cy="707886"/>
          </a:xfrm>
          <a:prstGeom prst="rect">
            <a:avLst/>
          </a:prstGeom>
          <a:noFill/>
        </p:spPr>
        <p:txBody>
          <a:bodyPr wrap="square" rtlCol="0">
            <a:spAutoFit/>
          </a:bodyPr>
          <a:lstStyle/>
          <a:p>
            <a:r>
              <a:rPr lang="fr-FR" altLang="fr-FR" sz="2800" b="1" i="1" dirty="0">
                <a:solidFill>
                  <a:schemeClr val="accent1"/>
                </a:solidFill>
                <a:latin typeface="+mn-lt"/>
                <a:ea typeface="Gill Sans" charset="0"/>
                <a:cs typeface="Gill Sans" charset="0"/>
              </a:rPr>
              <a:t>Loi de la protection de la jeunesse</a:t>
            </a:r>
          </a:p>
          <a:p>
            <a:endParaRPr lang="fr-CA" dirty="0"/>
          </a:p>
        </p:txBody>
      </p:sp>
    </p:spTree>
  </p:cSld>
  <p:clrMapOvr>
    <a:masterClrMapping/>
  </p:clrMapOvr>
  <p:transition spd="slow">
    <p:fade thruBlk="1"/>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3"/>
          <p:cNvSpPr>
            <a:spLocks noGrp="1"/>
          </p:cNvSpPr>
          <p:nvPr>
            <p:ph type="title"/>
          </p:nvPr>
        </p:nvSpPr>
        <p:spPr bwMode="auto">
          <a:xfrm>
            <a:off x="461963" y="309563"/>
            <a:ext cx="8686800" cy="1123950"/>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pPr>
            <a:br>
              <a:rPr lang="fr-FR" altLang="fr-FR" sz="2800" dirty="0">
                <a:solidFill>
                  <a:srgbClr val="C00000"/>
                </a:solidFill>
              </a:rPr>
            </a:br>
            <a:r>
              <a:rPr lang="fr-FR" altLang="fr-FR" sz="3000" b="1" dirty="0">
                <a:solidFill>
                  <a:schemeClr val="accent1"/>
                </a:solidFill>
                <a:effectLst>
                  <a:outerShdw blurRad="38100" dist="38100" dir="2700000" algn="tl">
                    <a:srgbClr val="C0C0C0"/>
                  </a:outerShdw>
                </a:effectLst>
              </a:rPr>
              <a:t>Les limites du secret professionnel (suite)</a:t>
            </a:r>
            <a:br>
              <a:rPr lang="fr-FR" altLang="fr-FR" sz="3000" b="1" dirty="0">
                <a:solidFill>
                  <a:schemeClr val="accent1"/>
                </a:solidFill>
              </a:rPr>
            </a:br>
            <a:endParaRPr lang="fr-FR" altLang="fr-FR" sz="3000" b="1" dirty="0">
              <a:solidFill>
                <a:schemeClr val="accent1"/>
              </a:solidFill>
            </a:endParaRPr>
          </a:p>
        </p:txBody>
      </p:sp>
      <p:sp>
        <p:nvSpPr>
          <p:cNvPr id="102402" name="Rectangle 1"/>
          <p:cNvSpPr>
            <a:spLocks noGrp="1"/>
          </p:cNvSpPr>
          <p:nvPr>
            <p:ph sz="quarter" idx="1"/>
          </p:nvPr>
        </p:nvSpPr>
        <p:spPr bwMode="auto">
          <a:xfrm>
            <a:off x="325626" y="3011370"/>
            <a:ext cx="8348663" cy="3406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pPr>
            <a:r>
              <a:rPr lang="fr-FR" altLang="fr-FR" sz="2400" i="1">
                <a:solidFill>
                  <a:schemeClr val="accent1"/>
                </a:solidFill>
              </a:rPr>
              <a:t>la même obligation incombe à tout employé d'un établissement, à tout enseignant, à toute personne </a:t>
            </a:r>
            <a:r>
              <a:rPr lang="fr-FR" altLang="fr-FR" sz="2400" i="1" err="1">
                <a:solidFill>
                  <a:schemeClr val="accent1"/>
                </a:solidFill>
              </a:rPr>
              <a:t>oeuvrant</a:t>
            </a:r>
            <a:r>
              <a:rPr lang="fr-FR" altLang="fr-FR" sz="2400" i="1">
                <a:solidFill>
                  <a:schemeClr val="accent1"/>
                </a:solidFill>
              </a:rPr>
              <a:t> dans un milieu de garde ou à tout policier qui, dans l'exercice de ses fonctions, a un motif raisonnable de croire que la sécurité ou le développement d'un enfant est ou peut être considéré comme compromis au sens de ces dispositions.</a:t>
            </a:r>
          </a:p>
        </p:txBody>
      </p:sp>
      <p:sp>
        <p:nvSpPr>
          <p:cNvPr id="102403" name="AutoShape 2"/>
          <p:cNvSpPr>
            <a:spLocks/>
          </p:cNvSpPr>
          <p:nvPr/>
        </p:nvSpPr>
        <p:spPr bwMode="auto">
          <a:xfrm>
            <a:off x="392531" y="2217737"/>
            <a:ext cx="8281758"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39 (suite) :</a:t>
            </a:r>
          </a:p>
        </p:txBody>
      </p:sp>
      <p:sp>
        <p:nvSpPr>
          <p:cNvPr id="102405" name="AutoShape 4"/>
          <p:cNvSpPr>
            <a:spLocks/>
          </p:cNvSpPr>
          <p:nvPr/>
        </p:nvSpPr>
        <p:spPr bwMode="auto">
          <a:xfrm>
            <a:off x="392531" y="1521774"/>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dirty="0">
                <a:solidFill>
                  <a:schemeClr val="accent1"/>
                </a:solidFill>
                <a:latin typeface="+mn-lt"/>
                <a:ea typeface="Calibri" charset="0"/>
                <a:cs typeface="Calibri" charset="0"/>
              </a:rPr>
              <a:t>Loi de la protection de la jeunesse</a:t>
            </a:r>
          </a:p>
        </p:txBody>
      </p:sp>
      <p:sp>
        <p:nvSpPr>
          <p:cNvPr id="102406"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72</a:t>
            </a:fld>
            <a:endParaRPr lang="fr-CA"/>
          </a:p>
        </p:txBody>
      </p:sp>
      <p:pic>
        <p:nvPicPr>
          <p:cNvPr id="9"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p:cNvSpPr>
          <p:nvPr>
            <p:ph type="title"/>
          </p:nvPr>
        </p:nvSpPr>
        <p:spPr bwMode="auto">
          <a:xfrm>
            <a:off x="409575" y="280988"/>
            <a:ext cx="8686800" cy="1163637"/>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pPr>
            <a:br>
              <a:rPr lang="fr-FR" altLang="fr-FR" sz="2900" dirty="0">
                <a:solidFill>
                  <a:srgbClr val="C00000"/>
                </a:solidFill>
              </a:rPr>
            </a:br>
            <a:r>
              <a:rPr lang="fr-FR" altLang="fr-FR" sz="3000" b="1" dirty="0">
                <a:solidFill>
                  <a:schemeClr val="accent1"/>
                </a:solidFill>
                <a:effectLst>
                  <a:outerShdw blurRad="38100" dist="38100" dir="2700000" algn="tl">
                    <a:srgbClr val="C0C0C0"/>
                  </a:outerShdw>
                </a:effectLst>
              </a:rPr>
              <a:t>Les limites du secret professionnel (suite)</a:t>
            </a:r>
            <a:br>
              <a:rPr lang="fr-FR" altLang="fr-FR" sz="3000" b="1" dirty="0">
                <a:solidFill>
                  <a:schemeClr val="accent1"/>
                </a:solidFill>
              </a:rPr>
            </a:br>
            <a:endParaRPr lang="fr-FR" altLang="fr-FR" sz="3000" b="1" dirty="0">
              <a:solidFill>
                <a:schemeClr val="accent1"/>
              </a:solidFill>
            </a:endParaRPr>
          </a:p>
        </p:txBody>
      </p:sp>
      <p:sp>
        <p:nvSpPr>
          <p:cNvPr id="103426" name="Rectangle 1"/>
          <p:cNvSpPr>
            <a:spLocks noGrp="1"/>
          </p:cNvSpPr>
          <p:nvPr>
            <p:ph sz="quarter" idx="1"/>
          </p:nvPr>
        </p:nvSpPr>
        <p:spPr bwMode="auto">
          <a:xfrm>
            <a:off x="381000" y="2780928"/>
            <a:ext cx="8348663" cy="3406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pPr>
            <a:r>
              <a:rPr lang="fr-FR" altLang="fr-FR" sz="2400" i="1" dirty="0">
                <a:solidFill>
                  <a:schemeClr val="accent1"/>
                </a:solidFill>
              </a:rPr>
              <a:t> </a:t>
            </a:r>
            <a:r>
              <a:rPr lang="fr-FR" altLang="fr-FR" sz="2800" b="1" i="1" dirty="0">
                <a:solidFill>
                  <a:schemeClr val="accent1"/>
                </a:solidFill>
              </a:rPr>
              <a:t>Toute personne </a:t>
            </a:r>
            <a:r>
              <a:rPr lang="fr-FR" altLang="fr-FR" sz="2800" i="1" dirty="0">
                <a:solidFill>
                  <a:schemeClr val="accent1"/>
                </a:solidFill>
              </a:rPr>
              <a:t>autre qu'une personne visée au premier alinéa qui a un motif raisonnable de croire que la sécurité ou le développement d'un enfant est considéré comme compromis au sens des paragraphes </a:t>
            </a:r>
            <a:r>
              <a:rPr lang="fr-FR" altLang="fr-FR" sz="2800" b="1" i="1" dirty="0">
                <a:solidFill>
                  <a:schemeClr val="accent1"/>
                </a:solidFill>
              </a:rPr>
              <a:t>d et e </a:t>
            </a:r>
            <a:r>
              <a:rPr lang="fr-FR" altLang="fr-FR" sz="2800" i="1" dirty="0">
                <a:solidFill>
                  <a:schemeClr val="accent1"/>
                </a:solidFill>
              </a:rPr>
              <a:t>du deuxième alinéa de l'article 38 </a:t>
            </a:r>
            <a:r>
              <a:rPr lang="fr-FR" altLang="fr-FR" sz="2800" b="1" i="1" dirty="0">
                <a:solidFill>
                  <a:schemeClr val="accent1"/>
                </a:solidFill>
              </a:rPr>
              <a:t>est tenue de signaler </a:t>
            </a:r>
            <a:r>
              <a:rPr lang="fr-FR" altLang="fr-FR" sz="2800" i="1" dirty="0">
                <a:solidFill>
                  <a:schemeClr val="accent1"/>
                </a:solidFill>
              </a:rPr>
              <a:t>sans délai la situation au directeur.</a:t>
            </a:r>
          </a:p>
        </p:txBody>
      </p:sp>
      <p:sp>
        <p:nvSpPr>
          <p:cNvPr id="103427" name="AutoShape 2"/>
          <p:cNvSpPr>
            <a:spLocks/>
          </p:cNvSpPr>
          <p:nvPr/>
        </p:nvSpPr>
        <p:spPr bwMode="auto">
          <a:xfrm>
            <a:off x="381000" y="2190009"/>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39 (suite) :</a:t>
            </a:r>
          </a:p>
        </p:txBody>
      </p:sp>
      <p:sp>
        <p:nvSpPr>
          <p:cNvPr id="103429" name="AutoShape 4"/>
          <p:cNvSpPr>
            <a:spLocks/>
          </p:cNvSpPr>
          <p:nvPr/>
        </p:nvSpPr>
        <p:spPr bwMode="auto">
          <a:xfrm>
            <a:off x="444531" y="1530309"/>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dirty="0">
                <a:solidFill>
                  <a:schemeClr val="accent1"/>
                </a:solidFill>
                <a:latin typeface="+mn-lt"/>
                <a:ea typeface="Gill Sans" charset="0"/>
                <a:cs typeface="Gill Sans" charset="0"/>
              </a:rPr>
              <a:t>Loi de la protection de la jeunesse</a:t>
            </a:r>
          </a:p>
        </p:txBody>
      </p:sp>
      <p:sp>
        <p:nvSpPr>
          <p:cNvPr id="103430"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73</a:t>
            </a:fld>
            <a:endParaRPr lang="fr-CA"/>
          </a:p>
        </p:txBody>
      </p:sp>
      <p:pic>
        <p:nvPicPr>
          <p:cNvPr id="9"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p:cNvSpPr>
          <p:nvPr>
            <p:ph type="title"/>
          </p:nvPr>
        </p:nvSpPr>
        <p:spPr bwMode="auto">
          <a:xfrm>
            <a:off x="484847" y="183410"/>
            <a:ext cx="8686800" cy="1133475"/>
          </a:xfrm>
          <a:ln w="12700" cap="flat">
            <a:miter lim="0"/>
            <a:headEnd/>
            <a:tailEnd/>
          </a:ln>
        </p:spPr>
        <p:txBody>
          <a:bodyPr vert="horz" wrap="square" lIns="50800" tIns="50800" rIns="50800" bIns="50800" numCol="1" anchor="ctr" anchorCtr="0" compatLnSpc="1">
            <a:prstTxWarp prst="textNoShape">
              <a:avLst/>
            </a:prstTxWarp>
            <a:normAutofit fontScale="90000"/>
          </a:bodyPr>
          <a:lstStyle/>
          <a:p>
            <a:pPr defTabSz="914400" eaLnBrk="1" hangingPunct="1">
              <a:lnSpc>
                <a:spcPct val="75000"/>
              </a:lnSpc>
            </a:pPr>
            <a:br>
              <a:rPr lang="fr-FR" altLang="fr-FR" sz="2900" dirty="0">
                <a:solidFill>
                  <a:srgbClr val="C00000"/>
                </a:solidFill>
              </a:rPr>
            </a:br>
            <a:r>
              <a:rPr lang="fr-FR" altLang="fr-FR" sz="3000" b="1" dirty="0">
                <a:solidFill>
                  <a:schemeClr val="accent1"/>
                </a:solidFill>
                <a:effectLst>
                  <a:outerShdw blurRad="38100" dist="38100" dir="2700000" algn="tl">
                    <a:srgbClr val="C0C0C0"/>
                  </a:outerShdw>
                </a:effectLst>
              </a:rPr>
              <a:t>Les limites du secret professionnel (suite)</a:t>
            </a:r>
            <a:br>
              <a:rPr lang="fr-FR" altLang="fr-FR" sz="3000" b="1" dirty="0">
                <a:solidFill>
                  <a:schemeClr val="accent1"/>
                </a:solidFill>
              </a:rPr>
            </a:br>
            <a:endParaRPr lang="fr-FR" altLang="fr-FR" sz="3000" b="1" dirty="0">
              <a:solidFill>
                <a:schemeClr val="accent1"/>
              </a:solidFill>
            </a:endParaRPr>
          </a:p>
        </p:txBody>
      </p:sp>
      <p:sp>
        <p:nvSpPr>
          <p:cNvPr id="104450" name="Rectangle 1"/>
          <p:cNvSpPr>
            <a:spLocks noGrp="1"/>
          </p:cNvSpPr>
          <p:nvPr>
            <p:ph sz="quarter" idx="1"/>
          </p:nvPr>
        </p:nvSpPr>
        <p:spPr bwMode="auto">
          <a:xfrm>
            <a:off x="323850" y="2517514"/>
            <a:ext cx="8348663" cy="3635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spcBef>
                <a:spcPts val="1000"/>
              </a:spcBef>
            </a:pPr>
            <a:endParaRPr lang="fr-FR" altLang="fr-FR" dirty="0"/>
          </a:p>
          <a:p>
            <a:pPr algn="l" eaLnBrk="1" hangingPunct="1">
              <a:spcBef>
                <a:spcPts val="1000"/>
              </a:spcBef>
            </a:pPr>
            <a:r>
              <a:rPr lang="fr-FR" altLang="fr-FR" sz="2800" b="1" i="1" dirty="0">
                <a:solidFill>
                  <a:schemeClr val="accent1"/>
                </a:solidFill>
              </a:rPr>
              <a:t>Toute personne autre </a:t>
            </a:r>
            <a:r>
              <a:rPr lang="fr-FR" altLang="fr-FR" sz="2800" i="1" dirty="0">
                <a:solidFill>
                  <a:schemeClr val="accent1"/>
                </a:solidFill>
              </a:rPr>
              <a:t>qu'une personne visée au premier alinéa qui a un motif raisonnable de croire que la sécurité ou le développement d'un enfant est ou peut être considéré comme compromis au sens des paragraphes </a:t>
            </a:r>
            <a:r>
              <a:rPr lang="fr-FR" altLang="fr-FR" sz="2800" b="1" i="1" dirty="0">
                <a:solidFill>
                  <a:schemeClr val="accent1"/>
                </a:solidFill>
              </a:rPr>
              <a:t>a, b, c ou f</a:t>
            </a:r>
            <a:r>
              <a:rPr lang="fr-FR" altLang="fr-FR" sz="2800" i="1" dirty="0">
                <a:solidFill>
                  <a:schemeClr val="accent1"/>
                </a:solidFill>
              </a:rPr>
              <a:t> du deuxième alinéa de l'article 38 ou au sens de l'article 38.1, </a:t>
            </a:r>
            <a:r>
              <a:rPr lang="fr-FR" altLang="fr-FR" sz="2800" b="1" i="1" dirty="0">
                <a:solidFill>
                  <a:schemeClr val="accent1"/>
                </a:solidFill>
              </a:rPr>
              <a:t>peut signaler </a:t>
            </a:r>
            <a:r>
              <a:rPr lang="fr-FR" altLang="fr-FR" sz="2800" i="1" dirty="0">
                <a:solidFill>
                  <a:schemeClr val="accent1"/>
                </a:solidFill>
              </a:rPr>
              <a:t>la situation au directeur.</a:t>
            </a:r>
          </a:p>
        </p:txBody>
      </p:sp>
      <p:sp>
        <p:nvSpPr>
          <p:cNvPr id="104451" name="AutoShape 2"/>
          <p:cNvSpPr>
            <a:spLocks/>
          </p:cNvSpPr>
          <p:nvPr/>
        </p:nvSpPr>
        <p:spPr bwMode="auto">
          <a:xfrm>
            <a:off x="381000" y="2285565"/>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dirty="0">
                <a:solidFill>
                  <a:schemeClr val="accent1"/>
                </a:solidFill>
                <a:latin typeface="Gill Sans" charset="0"/>
                <a:ea typeface="Gill Sans" charset="0"/>
                <a:cs typeface="Gill Sans" charset="0"/>
              </a:rPr>
              <a:t>Article 39 (suite) :</a:t>
            </a:r>
          </a:p>
        </p:txBody>
      </p:sp>
      <p:sp>
        <p:nvSpPr>
          <p:cNvPr id="104453" name="AutoShape 4"/>
          <p:cNvSpPr>
            <a:spLocks/>
          </p:cNvSpPr>
          <p:nvPr/>
        </p:nvSpPr>
        <p:spPr bwMode="auto">
          <a:xfrm>
            <a:off x="435049" y="1472204"/>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dirty="0">
                <a:solidFill>
                  <a:schemeClr val="accent1"/>
                </a:solidFill>
                <a:latin typeface="+mn-lt"/>
                <a:ea typeface="Gill Sans" charset="0"/>
                <a:cs typeface="Gill Sans" charset="0"/>
              </a:rPr>
              <a:t>Loi de la protection de la jeunesse</a:t>
            </a:r>
          </a:p>
        </p:txBody>
      </p:sp>
      <p:sp>
        <p:nvSpPr>
          <p:cNvPr id="104454"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74</a:t>
            </a:fld>
            <a:endParaRPr lang="fr-CA"/>
          </a:p>
        </p:txBody>
      </p:sp>
      <p:pic>
        <p:nvPicPr>
          <p:cNvPr id="9"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4"/>
          <p:cNvSpPr>
            <a:spLocks noGrp="1"/>
          </p:cNvSpPr>
          <p:nvPr>
            <p:ph type="title"/>
          </p:nvPr>
        </p:nvSpPr>
        <p:spPr bwMode="auto">
          <a:xfrm>
            <a:off x="475488" y="137111"/>
            <a:ext cx="8686800" cy="1212850"/>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pPr>
            <a:br>
              <a:rPr lang="fr-FR" altLang="fr-FR" sz="2900" dirty="0">
                <a:solidFill>
                  <a:srgbClr val="C00000"/>
                </a:solidFill>
              </a:rPr>
            </a:br>
            <a:r>
              <a:rPr lang="fr-FR" altLang="fr-FR" sz="3000" b="1" dirty="0">
                <a:solidFill>
                  <a:schemeClr val="accent1"/>
                </a:solidFill>
                <a:effectLst>
                  <a:outerShdw blurRad="38100" dist="38100" dir="2700000" algn="tl">
                    <a:srgbClr val="C0C0C0"/>
                  </a:outerShdw>
                </a:effectLst>
              </a:rPr>
              <a:t>Les limites du secret professionnel (suite)</a:t>
            </a:r>
            <a:br>
              <a:rPr lang="fr-FR" altLang="fr-FR" sz="3000" b="1" dirty="0">
                <a:solidFill>
                  <a:schemeClr val="accent1"/>
                </a:solidFill>
              </a:rPr>
            </a:br>
            <a:endParaRPr lang="fr-FR" altLang="fr-FR" sz="3000" b="1" dirty="0">
              <a:solidFill>
                <a:schemeClr val="accent1"/>
              </a:solidFill>
            </a:endParaRPr>
          </a:p>
        </p:txBody>
      </p:sp>
      <p:sp>
        <p:nvSpPr>
          <p:cNvPr id="105474" name="Rectangle 1"/>
          <p:cNvSpPr>
            <a:spLocks noGrp="1"/>
          </p:cNvSpPr>
          <p:nvPr>
            <p:ph sz="quarter" idx="1"/>
          </p:nvPr>
        </p:nvSpPr>
        <p:spPr bwMode="auto">
          <a:xfrm>
            <a:off x="365125" y="2438400"/>
            <a:ext cx="8348663" cy="3406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pPr>
            <a:br>
              <a:rPr lang="fr-FR" altLang="fr-FR" dirty="0"/>
            </a:br>
            <a:endParaRPr lang="fr-FR" altLang="fr-FR" dirty="0"/>
          </a:p>
        </p:txBody>
      </p:sp>
      <p:sp>
        <p:nvSpPr>
          <p:cNvPr id="105475" name="AutoShape 2"/>
          <p:cNvSpPr>
            <a:spLocks/>
          </p:cNvSpPr>
          <p:nvPr/>
        </p:nvSpPr>
        <p:spPr bwMode="auto">
          <a:xfrm>
            <a:off x="381000" y="1752600"/>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39 (suite) :</a:t>
            </a:r>
          </a:p>
        </p:txBody>
      </p:sp>
      <p:sp>
        <p:nvSpPr>
          <p:cNvPr id="105476"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105478" name="AutoShape 5"/>
          <p:cNvSpPr>
            <a:spLocks/>
          </p:cNvSpPr>
          <p:nvPr/>
        </p:nvSpPr>
        <p:spPr bwMode="auto">
          <a:xfrm>
            <a:off x="838200" y="2362200"/>
            <a:ext cx="7772400" cy="304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r>
              <a:rPr lang="fr-FR" altLang="fr-FR" sz="3200" b="1" i="1" dirty="0">
                <a:solidFill>
                  <a:schemeClr val="accent1"/>
                </a:solidFill>
                <a:latin typeface="+mn-lt"/>
                <a:ea typeface="Gill Sans" charset="0"/>
                <a:cs typeface="Gill Sans" charset="0"/>
              </a:rPr>
              <a:t>Les premier et deuxième alinéas s'appliquent même à ceux liés par le secret professionnel</a:t>
            </a:r>
            <a:r>
              <a:rPr lang="fr-FR" altLang="fr-FR" sz="3200" i="1" dirty="0">
                <a:solidFill>
                  <a:schemeClr val="accent1"/>
                </a:solidFill>
                <a:latin typeface="+mn-lt"/>
                <a:ea typeface="Gill Sans" charset="0"/>
                <a:cs typeface="Gill Sans" charset="0"/>
              </a:rPr>
              <a:t>, sauf à l'avocat et au notaire qui, dans l'exercice de leur profession, reçoivent des informations concernant une situation visée à l'article </a:t>
            </a:r>
            <a:r>
              <a:rPr lang="fr-FR" altLang="fr-FR" sz="3200" b="1" i="1" dirty="0">
                <a:solidFill>
                  <a:schemeClr val="accent1"/>
                </a:solidFill>
                <a:latin typeface="+mn-lt"/>
                <a:ea typeface="Gill Sans" charset="0"/>
                <a:cs typeface="Gill Sans" charset="0"/>
              </a:rPr>
              <a:t>38 ou 38.1</a:t>
            </a:r>
            <a:r>
              <a:rPr lang="fr-FR" altLang="fr-FR" sz="3200" b="1" dirty="0">
                <a:solidFill>
                  <a:schemeClr val="accent1"/>
                </a:solidFill>
                <a:latin typeface="+mn-lt"/>
                <a:ea typeface="Gill Sans" charset="0"/>
                <a:cs typeface="Gill Sans" charset="0"/>
              </a:rPr>
              <a:t>.</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75</a:t>
            </a:fld>
            <a:endParaRPr lang="fr-CA"/>
          </a:p>
        </p:txBody>
      </p:sp>
      <p:pic>
        <p:nvPicPr>
          <p:cNvPr id="9"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81328"/>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p:cNvSpPr>
          <p:nvPr>
            <p:ph type="title"/>
          </p:nvPr>
        </p:nvSpPr>
        <p:spPr bwMode="auto">
          <a:xfrm>
            <a:off x="457200" y="462809"/>
            <a:ext cx="8686800" cy="563563"/>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06498" name="Rectangle 1"/>
          <p:cNvSpPr>
            <a:spLocks noGrp="1"/>
          </p:cNvSpPr>
          <p:nvPr>
            <p:ph sz="quarter" idx="1"/>
          </p:nvPr>
        </p:nvSpPr>
        <p:spPr bwMode="auto">
          <a:xfrm>
            <a:off x="457200" y="1752600"/>
            <a:ext cx="85344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lnSpc>
                <a:spcPct val="110000"/>
              </a:lnSpc>
              <a:spcBef>
                <a:spcPts val="1000"/>
              </a:spcBef>
              <a:buClr>
                <a:srgbClr val="7FD13B"/>
              </a:buClr>
              <a:buSzPct val="76000"/>
              <a:buNone/>
            </a:pPr>
            <a:r>
              <a:rPr lang="fr-FR" altLang="fr-FR" sz="3000" b="1" i="1">
                <a:solidFill>
                  <a:schemeClr val="accent1"/>
                </a:solidFill>
              </a:rPr>
              <a:t>Loi de la protection de la jeunesse</a:t>
            </a:r>
            <a:r>
              <a:rPr lang="fr-FR" altLang="fr-FR" sz="3000" b="1">
                <a:solidFill>
                  <a:schemeClr val="accent1"/>
                </a:solidFill>
              </a:rPr>
              <a:t> :</a:t>
            </a:r>
          </a:p>
          <a:p>
            <a:pPr marL="0" indent="0" algn="l" eaLnBrk="1" hangingPunct="1">
              <a:lnSpc>
                <a:spcPct val="110000"/>
              </a:lnSpc>
              <a:spcBef>
                <a:spcPts val="1000"/>
              </a:spcBef>
              <a:buClrTx/>
              <a:buSzPct val="76000"/>
              <a:buNone/>
            </a:pPr>
            <a:r>
              <a:rPr lang="fr-FR" altLang="fr-FR" sz="3000">
                <a:solidFill>
                  <a:schemeClr val="accent1"/>
                </a:solidFill>
              </a:rPr>
              <a:t>Art. 39.1 </a:t>
            </a:r>
          </a:p>
          <a:p>
            <a:pPr algn="l" eaLnBrk="1" hangingPunct="1">
              <a:lnSpc>
                <a:spcPct val="110000"/>
              </a:lnSpc>
              <a:spcBef>
                <a:spcPts val="1000"/>
              </a:spcBef>
              <a:buClrTx/>
              <a:buSzPct val="76000"/>
              <a:buFont typeface="Arial" charset="0"/>
              <a:buChar char="•"/>
            </a:pPr>
            <a:r>
              <a:rPr lang="fr-FR" altLang="fr-FR" sz="2800" i="1">
                <a:solidFill>
                  <a:schemeClr val="accent1"/>
                </a:solidFill>
              </a:rPr>
              <a:t>Toute personne qui a l'obligation de signaler une situation d'abus physiques ou d'abus sexuels en vertu de l'article 39 doit le faire </a:t>
            </a:r>
            <a:r>
              <a:rPr lang="fr-FR" altLang="fr-FR" sz="2800" b="1" i="1">
                <a:solidFill>
                  <a:schemeClr val="accent1"/>
                </a:solidFill>
              </a:rPr>
              <a:t>sans égard aux moyens qui peuvent être pris par les parents pour mettre fin à la situation.</a:t>
            </a:r>
          </a:p>
        </p:txBody>
      </p:sp>
      <p:sp>
        <p:nvSpPr>
          <p:cNvPr id="106500"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marL="171450" indent="-171450" algn="r" defTabSz="914400" eaLnBrk="1" hangingPunct="1">
              <a:buFont typeface="Arial" charset="0"/>
              <a:buChar char="•"/>
            </a:pPr>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76</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p:cNvSpPr>
          <p:nvPr>
            <p:ph type="title"/>
          </p:nvPr>
        </p:nvSpPr>
        <p:spPr bwMode="auto">
          <a:xfrm>
            <a:off x="475488" y="381586"/>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07522" name="Rectangle 1"/>
          <p:cNvSpPr>
            <a:spLocks noGrp="1"/>
          </p:cNvSpPr>
          <p:nvPr>
            <p:ph sz="quarter" idx="1"/>
          </p:nvPr>
        </p:nvSpPr>
        <p:spPr bwMode="auto">
          <a:xfrm>
            <a:off x="457200" y="1752600"/>
            <a:ext cx="85344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lnSpc>
                <a:spcPct val="110000"/>
              </a:lnSpc>
              <a:spcBef>
                <a:spcPts val="1000"/>
              </a:spcBef>
              <a:buClr>
                <a:srgbClr val="7FD13B"/>
              </a:buClr>
              <a:buSzPct val="76000"/>
              <a:buNone/>
            </a:pPr>
            <a:r>
              <a:rPr lang="fr-FR" altLang="fr-FR" sz="3000" b="1" i="1" dirty="0">
                <a:solidFill>
                  <a:schemeClr val="accent1"/>
                </a:solidFill>
              </a:rPr>
              <a:t>Loi de la protection de la jeunesse</a:t>
            </a:r>
            <a:r>
              <a:rPr lang="fr-FR" altLang="fr-FR" sz="3000" b="1" dirty="0">
                <a:solidFill>
                  <a:schemeClr val="accent1"/>
                </a:solidFill>
              </a:rPr>
              <a:t> </a:t>
            </a:r>
            <a:r>
              <a:rPr lang="fr-FR" altLang="fr-FR" sz="3000" dirty="0">
                <a:solidFill>
                  <a:schemeClr val="accent1"/>
                </a:solidFill>
              </a:rPr>
              <a:t>:</a:t>
            </a:r>
          </a:p>
          <a:p>
            <a:pPr algn="l" eaLnBrk="1" hangingPunct="1">
              <a:lnSpc>
                <a:spcPct val="110000"/>
              </a:lnSpc>
              <a:spcBef>
                <a:spcPts val="1000"/>
              </a:spcBef>
              <a:buClrTx/>
              <a:buSzPct val="76000"/>
              <a:buFont typeface="Arial" charset="0"/>
              <a:buChar char="•"/>
            </a:pPr>
            <a:r>
              <a:rPr lang="fr-FR" altLang="fr-FR" sz="3000" dirty="0">
                <a:solidFill>
                  <a:schemeClr val="accent1"/>
                </a:solidFill>
              </a:rPr>
              <a:t>De plus, depuis la révision de la </a:t>
            </a:r>
            <a:r>
              <a:rPr lang="fr-FR" altLang="fr-FR" sz="3000" i="1" dirty="0">
                <a:solidFill>
                  <a:schemeClr val="accent1"/>
                </a:solidFill>
              </a:rPr>
              <a:t>Loi de la protection de la jeunesse </a:t>
            </a:r>
            <a:r>
              <a:rPr lang="fr-FR" altLang="fr-FR" sz="3000" dirty="0">
                <a:solidFill>
                  <a:schemeClr val="accent1"/>
                </a:solidFill>
              </a:rPr>
              <a:t>en 2006, un délégué de la DPJ peut également avoir accès au dossier professionnel tenu dans un établissement du réseau de la santé et des services sociaux, et ce, sans l’autorisation du client, si la situation l’exige.</a:t>
            </a:r>
          </a:p>
        </p:txBody>
      </p:sp>
      <p:sp>
        <p:nvSpPr>
          <p:cNvPr id="107524"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Page  114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77</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p:cNvSpPr>
          <p:nvPr>
            <p:ph type="title"/>
          </p:nvPr>
        </p:nvSpPr>
        <p:spPr bwMode="auto">
          <a:xfrm>
            <a:off x="457200" y="476250"/>
            <a:ext cx="8686800" cy="563563"/>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08546" name="Rectangle 1"/>
          <p:cNvSpPr>
            <a:spLocks noGrp="1"/>
          </p:cNvSpPr>
          <p:nvPr>
            <p:ph sz="quarter" idx="1"/>
          </p:nvPr>
        </p:nvSpPr>
        <p:spPr bwMode="auto">
          <a:xfrm>
            <a:off x="457200" y="1752600"/>
            <a:ext cx="85344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fontScale="92500" lnSpcReduction="10000"/>
          </a:bodyPr>
          <a:lstStyle/>
          <a:p>
            <a:pPr marL="0" indent="0">
              <a:lnSpc>
                <a:spcPct val="110000"/>
              </a:lnSpc>
              <a:spcBef>
                <a:spcPts val="1000"/>
              </a:spcBef>
              <a:buClr>
                <a:srgbClr val="7FD13B"/>
              </a:buClr>
              <a:buSzPct val="76000"/>
              <a:buNone/>
            </a:pPr>
            <a:r>
              <a:rPr lang="fr-FR" altLang="fr-FR" sz="2800" b="1" i="1" dirty="0">
                <a:solidFill>
                  <a:schemeClr val="accent1"/>
                </a:solidFill>
              </a:rPr>
              <a:t>Loi de la protection de la jeunesse</a:t>
            </a:r>
            <a:r>
              <a:rPr lang="fr-FR" altLang="fr-FR" sz="2800" b="1" dirty="0">
                <a:solidFill>
                  <a:schemeClr val="accent1"/>
                </a:solidFill>
              </a:rPr>
              <a:t> </a:t>
            </a:r>
            <a:r>
              <a:rPr lang="fr-FR" altLang="fr-FR" sz="2800" dirty="0">
                <a:solidFill>
                  <a:schemeClr val="accent1"/>
                </a:solidFill>
              </a:rPr>
              <a:t>:</a:t>
            </a:r>
          </a:p>
          <a:p>
            <a:pPr marL="0" indent="0" algn="l" eaLnBrk="1" hangingPunct="1">
              <a:lnSpc>
                <a:spcPct val="110000"/>
              </a:lnSpc>
              <a:spcBef>
                <a:spcPts val="1000"/>
              </a:spcBef>
              <a:buClr>
                <a:srgbClr val="7FD13B"/>
              </a:buClr>
              <a:buSzPct val="76000"/>
              <a:buNone/>
            </a:pPr>
            <a:r>
              <a:rPr lang="fr-FR" altLang="fr-FR" sz="2600" dirty="0">
                <a:solidFill>
                  <a:schemeClr val="accent1"/>
                </a:solidFill>
                <a:ea typeface="Times New Roman" charset="0"/>
                <a:cs typeface="Times New Roman" charset="0"/>
              </a:rPr>
              <a:t>Article 35,4: </a:t>
            </a:r>
            <a:r>
              <a:rPr lang="fr-FR" altLang="fr-FR" sz="2000" dirty="0">
                <a:solidFill>
                  <a:schemeClr val="accent1"/>
                </a:solidFill>
                <a:ea typeface="Times New Roman" charset="0"/>
                <a:cs typeface="Times New Roman" charset="0"/>
              </a:rPr>
              <a:t> </a:t>
            </a:r>
          </a:p>
          <a:p>
            <a:pPr marL="0" indent="0">
              <a:lnSpc>
                <a:spcPct val="110000"/>
              </a:lnSpc>
              <a:spcBef>
                <a:spcPts val="1000"/>
              </a:spcBef>
              <a:buClrTx/>
              <a:buSzPct val="76000"/>
              <a:buNone/>
            </a:pPr>
            <a:r>
              <a:rPr lang="fr-FR" altLang="fr-FR" sz="2200" i="1" dirty="0">
                <a:solidFill>
                  <a:schemeClr val="accent1"/>
                </a:solidFill>
              </a:rPr>
              <a:t>Malgré l'article 19 de la Loi sur les services de santé et les services sociaux (chapitre S-4.2), </a:t>
            </a:r>
            <a:r>
              <a:rPr lang="fr-CA" sz="2400" i="1" dirty="0">
                <a:solidFill>
                  <a:schemeClr val="accent1"/>
                </a:solidFill>
              </a:rPr>
              <a:t>un établissement doit, sur demande du directeur ou d’une personne qui agit en vertu de l’article 32 de la présente loi, communiquer un renseignement contenu au dossier de l’enfant, de l’un de ses parents ou d’une personne mis en cause par un signalement, lorsqu’un tel renseignement révèle ou confirme l’existence </a:t>
            </a:r>
            <a:r>
              <a:rPr lang="fr-CA" sz="2400" b="1" i="1" dirty="0">
                <a:solidFill>
                  <a:schemeClr val="accent1"/>
                </a:solidFill>
              </a:rPr>
              <a:t>d’une situation en lien avec le motif de compromission allégué par le directeur et dont la connaissance pourrait permettre de retenir le signalement </a:t>
            </a:r>
            <a:r>
              <a:rPr lang="fr-CA" sz="2400" i="1" dirty="0">
                <a:solidFill>
                  <a:schemeClr val="accent1"/>
                </a:solidFill>
              </a:rPr>
              <a:t>pour évaluation ou de décider si la sécurité ou le développement de l’enfant est compromis.</a:t>
            </a:r>
          </a:p>
          <a:p>
            <a:pPr marL="0" indent="0" algn="l" eaLnBrk="1" hangingPunct="1">
              <a:lnSpc>
                <a:spcPct val="110000"/>
              </a:lnSpc>
              <a:spcBef>
                <a:spcPts val="1000"/>
              </a:spcBef>
              <a:buClrTx/>
              <a:buSzPct val="76000"/>
              <a:buNone/>
            </a:pPr>
            <a:endParaRPr lang="fr-FR" altLang="fr-FR" sz="2200" b="1" i="1" dirty="0">
              <a:solidFill>
                <a:schemeClr val="accent1"/>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78</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p:cNvSpPr>
          <p:nvPr>
            <p:ph type="title"/>
          </p:nvPr>
        </p:nvSpPr>
        <p:spPr bwMode="auto">
          <a:xfrm>
            <a:off x="457200" y="476250"/>
            <a:ext cx="8686800" cy="563563"/>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08546" name="Rectangle 1"/>
          <p:cNvSpPr>
            <a:spLocks noGrp="1"/>
          </p:cNvSpPr>
          <p:nvPr>
            <p:ph sz="quarter" idx="1"/>
          </p:nvPr>
        </p:nvSpPr>
        <p:spPr bwMode="auto">
          <a:xfrm>
            <a:off x="457200" y="1752600"/>
            <a:ext cx="85344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nSpc>
                <a:spcPct val="110000"/>
              </a:lnSpc>
              <a:spcBef>
                <a:spcPts val="1000"/>
              </a:spcBef>
              <a:buClr>
                <a:srgbClr val="7FD13B"/>
              </a:buClr>
              <a:buSzPct val="76000"/>
              <a:buNone/>
            </a:pPr>
            <a:r>
              <a:rPr lang="fr-FR" altLang="fr-FR" sz="2800" b="1" i="1" dirty="0">
                <a:solidFill>
                  <a:schemeClr val="accent1"/>
                </a:solidFill>
              </a:rPr>
              <a:t>Loi de la protection de la jeunesse</a:t>
            </a:r>
            <a:r>
              <a:rPr lang="fr-FR" altLang="fr-FR" sz="2800" b="1" dirty="0">
                <a:solidFill>
                  <a:schemeClr val="accent1"/>
                </a:solidFill>
              </a:rPr>
              <a:t> </a:t>
            </a:r>
            <a:r>
              <a:rPr lang="fr-FR" altLang="fr-FR" sz="2800" dirty="0">
                <a:solidFill>
                  <a:schemeClr val="accent1"/>
                </a:solidFill>
              </a:rPr>
              <a:t>:</a:t>
            </a:r>
          </a:p>
          <a:p>
            <a:pPr marL="0" indent="0" algn="l" eaLnBrk="1" hangingPunct="1">
              <a:lnSpc>
                <a:spcPct val="110000"/>
              </a:lnSpc>
              <a:spcBef>
                <a:spcPts val="1000"/>
              </a:spcBef>
              <a:buClr>
                <a:srgbClr val="7FD13B"/>
              </a:buClr>
              <a:buSzPct val="76000"/>
              <a:buNone/>
            </a:pPr>
            <a:r>
              <a:rPr lang="fr-FR" altLang="fr-FR" sz="2600" dirty="0">
                <a:solidFill>
                  <a:schemeClr val="accent1"/>
                </a:solidFill>
                <a:ea typeface="Times New Roman" charset="0"/>
                <a:cs typeface="Times New Roman" charset="0"/>
              </a:rPr>
              <a:t>Article 36: </a:t>
            </a:r>
            <a:r>
              <a:rPr lang="fr-FR" altLang="fr-FR" sz="2000" dirty="0">
                <a:solidFill>
                  <a:schemeClr val="accent1"/>
                </a:solidFill>
                <a:ea typeface="Times New Roman" charset="0"/>
                <a:cs typeface="Times New Roman" charset="0"/>
              </a:rPr>
              <a:t> </a:t>
            </a:r>
          </a:p>
          <a:p>
            <a:pPr marL="0" indent="0" algn="l" eaLnBrk="1" hangingPunct="1">
              <a:lnSpc>
                <a:spcPct val="110000"/>
              </a:lnSpc>
              <a:spcBef>
                <a:spcPts val="1000"/>
              </a:spcBef>
              <a:buClrTx/>
              <a:buSzPct val="76000"/>
              <a:buNone/>
            </a:pPr>
            <a:r>
              <a:rPr lang="fr-FR" altLang="fr-FR" sz="2200" i="1" dirty="0">
                <a:solidFill>
                  <a:schemeClr val="accent1"/>
                </a:solidFill>
              </a:rPr>
              <a:t>Malgré l'article 19 de la Loi sur les services de santé et les services sociaux (chapitre S-4.2), lorsque le directeur retient le signalement d'un enfant et, s'il l'estime nécessaire pour assurer la protection de cet enfant, il peut, de même que toute personne qui agit en vertu de l'article 32 de la présente loi, pénétrer, à toute heure raisonnable ou en tout temps dans un cas d'urgence, dans une installation maintenue par un établissement afin de prendre connaissance sur place </a:t>
            </a:r>
            <a:r>
              <a:rPr lang="fr-FR" altLang="fr-FR" sz="2200" b="1" i="1" dirty="0">
                <a:solidFill>
                  <a:schemeClr val="accent1"/>
                </a:solidFill>
              </a:rPr>
              <a:t>du dossier constitué sur cet enfant et tirer des copies de ce dossier.</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79</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903895"/>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p:cNvSpPr>
          <p:nvPr>
            <p:ph type="title"/>
          </p:nvPr>
        </p:nvSpPr>
        <p:spPr bwMode="auto">
          <a:xfrm>
            <a:off x="477416" y="269"/>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Éthique</a:t>
            </a:r>
          </a:p>
        </p:txBody>
      </p:sp>
      <p:sp>
        <p:nvSpPr>
          <p:cNvPr id="13315"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547688" indent="-457200" algn="l" eaLnBrk="1" hangingPunct="1">
              <a:spcBef>
                <a:spcPts val="600"/>
              </a:spcBef>
              <a:buSzPct val="76000"/>
              <a:buFont typeface="Arial" charset="0"/>
              <a:buChar char="•"/>
            </a:pPr>
            <a:endParaRPr lang="fr-FR" altLang="fr-FR" sz="2800" dirty="0">
              <a:solidFill>
                <a:schemeClr val="accent1"/>
              </a:solidFill>
            </a:endParaRPr>
          </a:p>
          <a:p>
            <a:pPr marL="90488" indent="0" algn="l" eaLnBrk="1" hangingPunct="1">
              <a:spcBef>
                <a:spcPts val="600"/>
              </a:spcBef>
              <a:buSzPct val="76000"/>
              <a:buNone/>
            </a:pPr>
            <a:r>
              <a:rPr lang="fr-FR" altLang="fr-FR" sz="2800" dirty="0">
                <a:solidFill>
                  <a:schemeClr val="accent1"/>
                </a:solidFill>
              </a:rPr>
              <a:t>Définition : </a:t>
            </a:r>
          </a:p>
          <a:p>
            <a:pPr marL="547688" indent="-457200" algn="l" eaLnBrk="1" hangingPunct="1">
              <a:spcBef>
                <a:spcPts val="600"/>
              </a:spcBef>
              <a:buFont typeface="Arial" charset="0"/>
              <a:buChar char="•"/>
            </a:pPr>
            <a:r>
              <a:rPr lang="fr-FR" altLang="fr-FR" sz="2800" dirty="0">
                <a:solidFill>
                  <a:schemeClr val="accent1"/>
                </a:solidFill>
              </a:rPr>
              <a:t>Discipline de la philosophie ayant pour objet l'examen des principes moraux au regard de ce qui est jugé souhaitable et qui sont à la base de la conduite d'un individu ou d'un groupe</a:t>
            </a:r>
          </a:p>
          <a:p>
            <a:pPr marL="547688" indent="-457200" algn="l" eaLnBrk="1" hangingPunct="1">
              <a:spcBef>
                <a:spcPts val="600"/>
              </a:spcBef>
              <a:buSzPct val="76000"/>
              <a:buFont typeface="Arial" charset="0"/>
              <a:buChar char="•"/>
            </a:pPr>
            <a:r>
              <a:rPr lang="fr-FR" altLang="fr-FR" sz="2800" dirty="0">
                <a:solidFill>
                  <a:schemeClr val="accent1"/>
                </a:solidFill>
              </a:rPr>
              <a:t>Lorsqu'elle est appliquée à un domaine d'activité, l'éthique est un processus de réflexion continu sur le sens et les conséquences multiples des actions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09570" name="Rectangle 1"/>
          <p:cNvSpPr>
            <a:spLocks noGrp="1"/>
          </p:cNvSpPr>
          <p:nvPr>
            <p:ph sz="quarter" idx="1"/>
          </p:nvPr>
        </p:nvSpPr>
        <p:spPr bwMode="auto">
          <a:xfrm>
            <a:off x="395536" y="1700808"/>
            <a:ext cx="85344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lnSpc>
                <a:spcPct val="110000"/>
              </a:lnSpc>
              <a:spcBef>
                <a:spcPts val="1000"/>
              </a:spcBef>
              <a:buClr>
                <a:srgbClr val="7FD13B"/>
              </a:buClr>
              <a:buSzPct val="76000"/>
              <a:buNone/>
            </a:pPr>
            <a:r>
              <a:rPr lang="fr-FR" altLang="fr-FR" sz="3000" b="1" i="1" dirty="0">
                <a:solidFill>
                  <a:schemeClr val="accent1"/>
                </a:solidFill>
              </a:rPr>
              <a:t>Loi de la protection de la jeunesse</a:t>
            </a:r>
            <a:r>
              <a:rPr lang="fr-FR" altLang="fr-FR" sz="3000" b="1" dirty="0">
                <a:solidFill>
                  <a:schemeClr val="accent1"/>
                </a:solidFill>
              </a:rPr>
              <a:t> </a:t>
            </a:r>
            <a:r>
              <a:rPr lang="fr-FR" altLang="fr-FR" sz="3000" dirty="0">
                <a:solidFill>
                  <a:schemeClr val="accent1"/>
                </a:solidFill>
              </a:rPr>
              <a:t>:</a:t>
            </a:r>
          </a:p>
          <a:p>
            <a:pPr marL="0" indent="0" algn="l" eaLnBrk="1" hangingPunct="1">
              <a:lnSpc>
                <a:spcPct val="110000"/>
              </a:lnSpc>
              <a:spcBef>
                <a:spcPts val="1000"/>
              </a:spcBef>
              <a:buClr>
                <a:srgbClr val="7FD13B"/>
              </a:buClr>
              <a:buSzPct val="76000"/>
              <a:buNone/>
            </a:pPr>
            <a:r>
              <a:rPr lang="fr-FR" altLang="fr-FR" sz="2800" dirty="0">
                <a:solidFill>
                  <a:schemeClr val="accent1"/>
                </a:solidFill>
                <a:ea typeface="Times New Roman" charset="0"/>
                <a:cs typeface="Times New Roman" charset="0"/>
              </a:rPr>
              <a:t>Article </a:t>
            </a:r>
            <a:r>
              <a:rPr lang="fr-FR" altLang="fr-FR" sz="2200" dirty="0">
                <a:solidFill>
                  <a:schemeClr val="accent1"/>
                </a:solidFill>
                <a:ea typeface="Times New Roman" charset="0"/>
                <a:cs typeface="Times New Roman" charset="0"/>
              </a:rPr>
              <a:t>36 (suite):</a:t>
            </a:r>
          </a:p>
          <a:p>
            <a:pPr marL="0" indent="0" algn="l" eaLnBrk="1" hangingPunct="1">
              <a:lnSpc>
                <a:spcPct val="110000"/>
              </a:lnSpc>
              <a:spcBef>
                <a:spcPts val="1000"/>
              </a:spcBef>
              <a:buClrTx/>
              <a:buSzPct val="76000"/>
              <a:buNone/>
            </a:pPr>
            <a:r>
              <a:rPr lang="fr-FR" altLang="fr-FR" sz="2400" i="1" dirty="0">
                <a:solidFill>
                  <a:schemeClr val="accent1"/>
                </a:solidFill>
              </a:rPr>
              <a:t>Sur demande, l'établissement [de la LSSSS] doit transmettre au directeur une copie de ce dossier.</a:t>
            </a:r>
          </a:p>
          <a:p>
            <a:pPr marL="0" indent="0" algn="l" eaLnBrk="1" hangingPunct="1">
              <a:lnSpc>
                <a:spcPct val="110000"/>
              </a:lnSpc>
              <a:spcBef>
                <a:spcPts val="1000"/>
              </a:spcBef>
              <a:buClrTx/>
              <a:buSzPct val="76000"/>
              <a:buNone/>
            </a:pPr>
            <a:r>
              <a:rPr lang="fr-FR" altLang="fr-FR" sz="2400" i="1" dirty="0">
                <a:solidFill>
                  <a:schemeClr val="accent1"/>
                </a:solidFill>
              </a:rPr>
              <a:t>Le directeur peut également, de même que toute personne qui         agit en vertu de l'article 32, </a:t>
            </a:r>
            <a:r>
              <a:rPr lang="fr-FR" altLang="fr-FR" sz="2400" b="1" i="1" dirty="0">
                <a:solidFill>
                  <a:schemeClr val="accent1"/>
                </a:solidFill>
              </a:rPr>
              <a:t>sur autorisation du tribunal</a:t>
            </a:r>
            <a:r>
              <a:rPr lang="fr-FR" altLang="fr-FR" sz="2400" i="1" dirty="0">
                <a:solidFill>
                  <a:schemeClr val="accent1"/>
                </a:solidFill>
              </a:rPr>
              <a:t>, prendre connaissance sur place du dossier constitué sur les </a:t>
            </a:r>
            <a:r>
              <a:rPr lang="fr-FR" altLang="fr-FR" sz="2400" b="1" i="1" dirty="0">
                <a:solidFill>
                  <a:schemeClr val="accent1"/>
                </a:solidFill>
              </a:rPr>
              <a:t>parents ou sur une personne </a:t>
            </a:r>
            <a:r>
              <a:rPr lang="fr-FR" altLang="fr-FR" sz="2400" i="1" dirty="0">
                <a:solidFill>
                  <a:schemeClr val="accent1"/>
                </a:solidFill>
              </a:rPr>
              <a:t>mis en cause par le signalement et qui est nécessaire aux fins de l'évaluation de la situation d'un enfant.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80</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Les limites du secret professionnel (suite)</a:t>
            </a:r>
          </a:p>
        </p:txBody>
      </p:sp>
      <p:sp>
        <p:nvSpPr>
          <p:cNvPr id="110594" name="Rectangle 1"/>
          <p:cNvSpPr>
            <a:spLocks noGrp="1"/>
          </p:cNvSpPr>
          <p:nvPr>
            <p:ph sz="quarter" idx="1"/>
          </p:nvPr>
        </p:nvSpPr>
        <p:spPr bwMode="auto">
          <a:xfrm>
            <a:off x="457200" y="1752600"/>
            <a:ext cx="85344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buClrTx/>
              <a:buSzPct val="76000"/>
              <a:buFont typeface="Arial" charset="0"/>
              <a:buChar char="•"/>
            </a:pPr>
            <a:r>
              <a:rPr lang="fr-FR" altLang="fr-FR" sz="3200" dirty="0">
                <a:solidFill>
                  <a:schemeClr val="accent1"/>
                </a:solidFill>
              </a:rPr>
              <a:t>Demandes d’informations  provenant de la DPJ</a:t>
            </a:r>
            <a:endParaRPr lang="fr-CA" altLang="fr-FR" sz="3200" dirty="0">
              <a:solidFill>
                <a:schemeClr val="accent1"/>
              </a:solidFill>
            </a:endParaRPr>
          </a:p>
          <a:p>
            <a:pPr algn="l" eaLnBrk="1" hangingPunct="1">
              <a:lnSpc>
                <a:spcPct val="110000"/>
              </a:lnSpc>
              <a:spcBef>
                <a:spcPts val="1000"/>
              </a:spcBef>
              <a:buClrTx/>
              <a:buSzPct val="76000"/>
              <a:buFont typeface="Arial" charset="0"/>
              <a:buChar char="•"/>
            </a:pPr>
            <a:endParaRPr lang="fr-FR" altLang="fr-FR" sz="3200" dirty="0">
              <a:solidFill>
                <a:schemeClr val="accent1"/>
              </a:solidFill>
            </a:endParaRPr>
          </a:p>
          <a:p>
            <a:pPr algn="l" eaLnBrk="1" hangingPunct="1">
              <a:lnSpc>
                <a:spcPct val="110000"/>
              </a:lnSpc>
              <a:spcBef>
                <a:spcPts val="1000"/>
              </a:spcBef>
              <a:buClrTx/>
              <a:buSzPct val="76000"/>
              <a:buFont typeface="Arial" charset="0"/>
              <a:buChar char="•"/>
            </a:pPr>
            <a:r>
              <a:rPr lang="fr-FR" altLang="fr-FR" sz="3200" dirty="0">
                <a:solidFill>
                  <a:schemeClr val="accent1"/>
                </a:solidFill>
              </a:rPr>
              <a:t>En bureau privé et en scolaire: Faire un signalement n'implique pas l'accès au dossier du professionnel. Cet accès est protégé par le secret professionnel.</a:t>
            </a:r>
          </a:p>
        </p:txBody>
      </p:sp>
      <p:sp>
        <p:nvSpPr>
          <p:cNvPr id="110596"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81</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p:cNvSpPr>
          <p:nvPr>
            <p:ph type="title"/>
          </p:nvPr>
        </p:nvSpPr>
        <p:spPr bwMode="auto">
          <a:xfrm>
            <a:off x="422275" y="301625"/>
            <a:ext cx="8686800" cy="1111250"/>
          </a:xfrm>
          <a:ln w="12700" cap="flat">
            <a:miter lim="0"/>
            <a:headEnd/>
            <a:tailEnd/>
          </a:ln>
        </p:spPr>
        <p:txBody>
          <a:bodyPr vert="horz" wrap="square" lIns="50800" tIns="50800" rIns="50800" bIns="50800" numCol="1" anchor="ctr" anchorCtr="0" compatLnSpc="1">
            <a:prstTxWarp prst="textNoShape">
              <a:avLst/>
            </a:prstTxWarp>
            <a:normAutofit fontScale="90000"/>
          </a:bodyPr>
          <a:lstStyle/>
          <a:p>
            <a:pPr defTabSz="914400" eaLnBrk="1" hangingPunct="1">
              <a:lnSpc>
                <a:spcPct val="75000"/>
              </a:lnSpc>
            </a:pPr>
            <a:br>
              <a:rPr lang="fr-FR" altLang="fr-FR" sz="2900" dirty="0">
                <a:solidFill>
                  <a:srgbClr val="C00000"/>
                </a:solidFill>
              </a:rPr>
            </a:br>
            <a:r>
              <a:rPr lang="fr-FR" altLang="fr-FR" sz="3000" b="1" dirty="0">
                <a:solidFill>
                  <a:schemeClr val="accent1"/>
                </a:solidFill>
                <a:effectLst>
                  <a:outerShdw blurRad="38100" dist="38100" dir="2700000" algn="tl">
                    <a:srgbClr val="C0C0C0"/>
                  </a:outerShdw>
                </a:effectLst>
              </a:rPr>
              <a:t>Les limites du secret professionnel (suite)</a:t>
            </a:r>
            <a:br>
              <a:rPr lang="fr-FR" altLang="fr-FR" sz="3000" b="1" dirty="0">
                <a:solidFill>
                  <a:schemeClr val="accent1"/>
                </a:solidFill>
              </a:rPr>
            </a:br>
            <a:endParaRPr lang="fr-FR" altLang="fr-FR" sz="3000" b="1" dirty="0">
              <a:solidFill>
                <a:schemeClr val="accent1"/>
              </a:solidFill>
            </a:endParaRPr>
          </a:p>
        </p:txBody>
      </p:sp>
      <p:sp>
        <p:nvSpPr>
          <p:cNvPr id="111618" name="Rectangle 1"/>
          <p:cNvSpPr>
            <a:spLocks noGrp="1"/>
          </p:cNvSpPr>
          <p:nvPr>
            <p:ph sz="quarter" idx="1"/>
          </p:nvPr>
        </p:nvSpPr>
        <p:spPr bwMode="auto">
          <a:xfrm>
            <a:off x="364829" y="2766203"/>
            <a:ext cx="8348663" cy="3406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lnSpc>
                <a:spcPct val="110000"/>
              </a:lnSpc>
              <a:spcBef>
                <a:spcPts val="1000"/>
              </a:spcBef>
              <a:buNone/>
            </a:pPr>
            <a:r>
              <a:rPr lang="fr-FR" altLang="fr-FR" sz="2100" i="1" dirty="0">
                <a:solidFill>
                  <a:schemeClr val="accent1"/>
                </a:solidFill>
              </a:rPr>
              <a:t>Il est interdit d'entraver de quelque façon que ce soit un membre du comité, la personne responsable de l'inspection professionnelle nommée conformément à l'article 90, un inspecteur ou un expert, dans l'exercice des fonctions qui lui sont conférées par le présent code, de le tromper par des réticences ou par de fausses déclarations, </a:t>
            </a:r>
            <a:r>
              <a:rPr lang="fr-FR" altLang="fr-FR" sz="2100" b="1" i="1" dirty="0">
                <a:solidFill>
                  <a:schemeClr val="accent1"/>
                </a:solidFill>
              </a:rPr>
              <a:t>de refuser de lui fournir un renseignement ou document relatif à une inspection tenue en vertu du présent code ou de refuser de lui laisser prendre copie d'un tel document.</a:t>
            </a:r>
          </a:p>
        </p:txBody>
      </p:sp>
      <p:sp>
        <p:nvSpPr>
          <p:cNvPr id="111619" name="AutoShape 2"/>
          <p:cNvSpPr>
            <a:spLocks/>
          </p:cNvSpPr>
          <p:nvPr/>
        </p:nvSpPr>
        <p:spPr bwMode="auto">
          <a:xfrm>
            <a:off x="457200" y="2120480"/>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114  :</a:t>
            </a:r>
          </a:p>
        </p:txBody>
      </p:sp>
      <p:sp>
        <p:nvSpPr>
          <p:cNvPr id="111621" name="AutoShape 4"/>
          <p:cNvSpPr>
            <a:spLocks/>
          </p:cNvSpPr>
          <p:nvPr/>
        </p:nvSpPr>
        <p:spPr bwMode="auto">
          <a:xfrm>
            <a:off x="468936" y="1436948"/>
            <a:ext cx="8291513" cy="8509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3200" b="1" i="1" dirty="0">
                <a:solidFill>
                  <a:schemeClr val="accent1"/>
                </a:solidFill>
                <a:latin typeface="+mn-lt"/>
                <a:ea typeface="Gill Sans" charset="0"/>
                <a:cs typeface="Gill Sans" charset="0"/>
              </a:rPr>
              <a:t>Code des professions</a:t>
            </a:r>
          </a:p>
        </p:txBody>
      </p:sp>
      <p:sp>
        <p:nvSpPr>
          <p:cNvPr id="111622"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82</a:t>
            </a:fld>
            <a:endParaRPr lang="fr-CA"/>
          </a:p>
        </p:txBody>
      </p:sp>
      <p:pic>
        <p:nvPicPr>
          <p:cNvPr id="9"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p:cNvSpPr>
          <p:nvPr>
            <p:ph type="title"/>
          </p:nvPr>
        </p:nvSpPr>
        <p:spPr bwMode="auto">
          <a:xfrm>
            <a:off x="434975" y="258763"/>
            <a:ext cx="8686800" cy="1169987"/>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pPr>
            <a:br>
              <a:rPr lang="fr-FR" altLang="fr-FR" sz="2900" dirty="0">
                <a:solidFill>
                  <a:srgbClr val="C00000"/>
                </a:solidFill>
              </a:rPr>
            </a:br>
            <a:r>
              <a:rPr lang="fr-FR" altLang="fr-FR" sz="3000" b="1" dirty="0">
                <a:solidFill>
                  <a:schemeClr val="accent1"/>
                </a:solidFill>
                <a:effectLst>
                  <a:outerShdw blurRad="38100" dist="38100" dir="2700000" algn="tl">
                    <a:srgbClr val="C0C0C0"/>
                  </a:outerShdw>
                </a:effectLst>
              </a:rPr>
              <a:t>Les limites du secret professionnel (suite)</a:t>
            </a:r>
            <a:br>
              <a:rPr lang="fr-FR" altLang="fr-FR" sz="3000" b="1" dirty="0">
                <a:solidFill>
                  <a:schemeClr val="accent1"/>
                </a:solidFill>
              </a:rPr>
            </a:br>
            <a:endParaRPr lang="fr-FR" altLang="fr-FR" sz="3000" b="1" dirty="0">
              <a:solidFill>
                <a:schemeClr val="accent1"/>
              </a:solidFill>
            </a:endParaRPr>
          </a:p>
        </p:txBody>
      </p:sp>
      <p:sp>
        <p:nvSpPr>
          <p:cNvPr id="112642" name="Rectangle 1"/>
          <p:cNvSpPr>
            <a:spLocks noGrp="1"/>
          </p:cNvSpPr>
          <p:nvPr>
            <p:ph sz="quarter" idx="1"/>
          </p:nvPr>
        </p:nvSpPr>
        <p:spPr bwMode="auto">
          <a:xfrm>
            <a:off x="319711" y="3004850"/>
            <a:ext cx="8348663" cy="3406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pPr>
            <a:r>
              <a:rPr lang="fr-FR" altLang="fr-FR" sz="2400" i="1">
                <a:solidFill>
                  <a:srgbClr val="D16103"/>
                </a:solidFill>
                <a:ea typeface="Times New Roman" charset="0"/>
                <a:cs typeface="Times New Roman" charset="0"/>
              </a:rPr>
              <a:t> </a:t>
            </a:r>
            <a:r>
              <a:rPr lang="fr-FR" altLang="fr-FR" sz="2400" i="1">
                <a:solidFill>
                  <a:schemeClr val="accent1"/>
                </a:solidFill>
              </a:rPr>
              <a:t>Le psychologue n’intimide pas ou n’entrave pas, de quelque façon que ce soit, un représentant de l’Ordre des psychologues du Québec agissant dans l’exercice des fonctions qui lui sont conférées par le Code des professions et ses règlements d’application.</a:t>
            </a:r>
          </a:p>
        </p:txBody>
      </p:sp>
      <p:sp>
        <p:nvSpPr>
          <p:cNvPr id="112643" name="AutoShape 2"/>
          <p:cNvSpPr>
            <a:spLocks/>
          </p:cNvSpPr>
          <p:nvPr/>
        </p:nvSpPr>
        <p:spPr bwMode="auto">
          <a:xfrm>
            <a:off x="539552" y="2326071"/>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63 :</a:t>
            </a:r>
          </a:p>
        </p:txBody>
      </p:sp>
      <p:sp>
        <p:nvSpPr>
          <p:cNvPr id="112645" name="AutoShape 4"/>
          <p:cNvSpPr>
            <a:spLocks/>
          </p:cNvSpPr>
          <p:nvPr/>
        </p:nvSpPr>
        <p:spPr bwMode="auto">
          <a:xfrm>
            <a:off x="434975" y="1630184"/>
            <a:ext cx="8291513"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b="1" i="1" dirty="0">
                <a:solidFill>
                  <a:schemeClr val="accent1"/>
                </a:solidFill>
                <a:latin typeface="+mn-lt"/>
                <a:ea typeface="Gill Sans" charset="0"/>
                <a:cs typeface="Gill Sans" charset="0"/>
              </a:rPr>
              <a:t>Code de déontologie</a:t>
            </a:r>
          </a:p>
        </p:txBody>
      </p:sp>
      <p:sp>
        <p:nvSpPr>
          <p:cNvPr id="112646"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83</a:t>
            </a:fld>
            <a:endParaRPr lang="fr-CA"/>
          </a:p>
        </p:txBody>
      </p:sp>
      <p:pic>
        <p:nvPicPr>
          <p:cNvPr id="9"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p:cNvSpPr>
          <p:nvPr>
            <p:ph type="title"/>
          </p:nvPr>
        </p:nvSpPr>
        <p:spPr bwMode="auto">
          <a:xfrm>
            <a:off x="488950" y="212725"/>
            <a:ext cx="8686800" cy="1263650"/>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pPr>
            <a:br>
              <a:rPr lang="fr-FR" altLang="fr-FR" sz="3000" dirty="0">
                <a:solidFill>
                  <a:srgbClr val="C00000"/>
                </a:solidFill>
              </a:rPr>
            </a:br>
            <a:r>
              <a:rPr lang="fr-FR" altLang="fr-FR" sz="3000" b="1" dirty="0">
                <a:solidFill>
                  <a:schemeClr val="accent1"/>
                </a:solidFill>
                <a:effectLst>
                  <a:outerShdw blurRad="38100" dist="38100" dir="2700000" algn="tl">
                    <a:srgbClr val="C0C0C0"/>
                  </a:outerShdw>
                </a:effectLst>
              </a:rPr>
              <a:t>Les limites du secret professionnel (suite)</a:t>
            </a:r>
            <a:br>
              <a:rPr lang="fr-FR" altLang="fr-FR" sz="3000" b="1" dirty="0">
                <a:solidFill>
                  <a:schemeClr val="accent1"/>
                </a:solidFill>
              </a:rPr>
            </a:br>
            <a:endParaRPr lang="fr-FR" altLang="fr-FR" sz="3000" b="1" dirty="0">
              <a:solidFill>
                <a:schemeClr val="accent1"/>
              </a:solidFill>
            </a:endParaRPr>
          </a:p>
        </p:txBody>
      </p:sp>
      <p:sp>
        <p:nvSpPr>
          <p:cNvPr id="113666" name="Rectangle 1"/>
          <p:cNvSpPr>
            <a:spLocks noGrp="1"/>
          </p:cNvSpPr>
          <p:nvPr>
            <p:ph sz="quarter" idx="1"/>
          </p:nvPr>
        </p:nvSpPr>
        <p:spPr bwMode="auto">
          <a:xfrm>
            <a:off x="381000" y="2929462"/>
            <a:ext cx="8348663" cy="3406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lnSpc>
                <a:spcPct val="110000"/>
              </a:lnSpc>
              <a:spcBef>
                <a:spcPts val="1000"/>
              </a:spcBef>
              <a:buNone/>
            </a:pPr>
            <a:r>
              <a:rPr lang="fr-FR" altLang="fr-FR" sz="2400" i="1" dirty="0">
                <a:solidFill>
                  <a:schemeClr val="accent1"/>
                </a:solidFill>
              </a:rPr>
              <a:t>Le coroner, qui juge nécessaire d'examiner dans l'exercice de ses fonctions le dossier d'une personne décédée (…)  et détenu dans un établissement au sens  de cette loi </a:t>
            </a:r>
            <a:r>
              <a:rPr lang="fr-FR" altLang="fr-FR" sz="2400" dirty="0">
                <a:solidFill>
                  <a:schemeClr val="accent1"/>
                </a:solidFill>
              </a:rPr>
              <a:t>[la LSSSS] </a:t>
            </a:r>
            <a:r>
              <a:rPr lang="fr-FR" altLang="fr-FR" sz="2400" i="1" dirty="0">
                <a:solidFill>
                  <a:schemeClr val="accent1"/>
                </a:solidFill>
              </a:rPr>
              <a:t>(…) ou le dossier d'une personne décédée détenu par un professionnel de la santé régi par le Code des professions (chapitre C-26), </a:t>
            </a:r>
            <a:r>
              <a:rPr lang="fr-FR" altLang="fr-FR" sz="2400" b="1" i="1" dirty="0">
                <a:solidFill>
                  <a:schemeClr val="accent1"/>
                </a:solidFill>
              </a:rPr>
              <a:t>peut ordonner à son détenteur de lui remettre ce dossier ou de le mettre à sa disposition, dans le délai qu'il fixe.</a:t>
            </a:r>
          </a:p>
        </p:txBody>
      </p:sp>
      <p:sp>
        <p:nvSpPr>
          <p:cNvPr id="113667" name="AutoShape 2"/>
          <p:cNvSpPr>
            <a:spLocks/>
          </p:cNvSpPr>
          <p:nvPr/>
        </p:nvSpPr>
        <p:spPr bwMode="auto">
          <a:xfrm>
            <a:off x="381000" y="2439044"/>
            <a:ext cx="8291513" cy="5207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spcBef>
                <a:spcPts val="1000"/>
              </a:spcBef>
            </a:pPr>
            <a:r>
              <a:rPr lang="fr-FR" altLang="fr-FR" sz="2800">
                <a:solidFill>
                  <a:schemeClr val="accent1"/>
                </a:solidFill>
                <a:latin typeface="Gill Sans" charset="0"/>
                <a:ea typeface="Gill Sans" charset="0"/>
                <a:cs typeface="Gill Sans" charset="0"/>
              </a:rPr>
              <a:t>Article 48.1 :</a:t>
            </a:r>
          </a:p>
        </p:txBody>
      </p:sp>
      <p:sp>
        <p:nvSpPr>
          <p:cNvPr id="113669" name="AutoShape 4"/>
          <p:cNvSpPr>
            <a:spLocks/>
          </p:cNvSpPr>
          <p:nvPr/>
        </p:nvSpPr>
        <p:spPr bwMode="auto">
          <a:xfrm>
            <a:off x="444532" y="1567625"/>
            <a:ext cx="8291512" cy="9017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hangingPunct="1">
              <a:lnSpc>
                <a:spcPct val="90000"/>
              </a:lnSpc>
              <a:spcBef>
                <a:spcPts val="1000"/>
              </a:spcBef>
            </a:pPr>
            <a:r>
              <a:rPr lang="fr-FR" altLang="fr-FR" sz="2800" b="1" i="1" dirty="0">
                <a:solidFill>
                  <a:schemeClr val="accent1"/>
                </a:solidFill>
                <a:latin typeface="+mn-lt"/>
                <a:ea typeface="Gill Sans" charset="0"/>
                <a:cs typeface="Gill Sans" charset="0"/>
              </a:rPr>
              <a:t>Loi sur la recherche des causes et des circonstances des décès</a:t>
            </a:r>
          </a:p>
        </p:txBody>
      </p:sp>
      <p:sp>
        <p:nvSpPr>
          <p:cNvPr id="113670" name="AutoShape 5"/>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84</a:t>
            </a:fld>
            <a:endParaRPr lang="fr-CA"/>
          </a:p>
        </p:txBody>
      </p:sp>
      <p:pic>
        <p:nvPicPr>
          <p:cNvPr id="9"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5612" y="6440480"/>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idx="1"/>
          </p:nvPr>
        </p:nvSpPr>
        <p:spPr>
          <a:xfrm>
            <a:off x="971600" y="2743200"/>
            <a:ext cx="7200800" cy="3062064"/>
          </a:xfrm>
        </p:spPr>
        <p:txBody>
          <a:bodyPr>
            <a:normAutofit fontScale="55000" lnSpcReduction="20000"/>
          </a:bodyPr>
          <a:lstStyle/>
          <a:p>
            <a:r>
              <a:rPr lang="fr-FR" altLang="fr-FR" sz="5100" dirty="0">
                <a:solidFill>
                  <a:schemeClr val="accent1"/>
                </a:solidFill>
              </a:rPr>
              <a:t>Expertise </a:t>
            </a:r>
            <a:r>
              <a:rPr lang="fr-FR" altLang="fr-FR" sz="5100" dirty="0" err="1">
                <a:solidFill>
                  <a:schemeClr val="accent1"/>
                </a:solidFill>
              </a:rPr>
              <a:t>psycholÉgale</a:t>
            </a:r>
            <a:endParaRPr lang="fr-FR" altLang="fr-FR" sz="5100" dirty="0">
              <a:solidFill>
                <a:schemeClr val="accent1"/>
              </a:solidFill>
            </a:endParaRPr>
          </a:p>
          <a:p>
            <a:r>
              <a:rPr lang="fr-FR" altLang="fr-FR" sz="5100" dirty="0">
                <a:solidFill>
                  <a:schemeClr val="accent1"/>
                </a:solidFill>
              </a:rPr>
              <a:t>(garde d’enfant et droits d’accès)</a:t>
            </a:r>
            <a:endParaRPr lang="fr-FR" altLang="fr-FR" sz="5100" dirty="0">
              <a:solidFill>
                <a:schemeClr val="accent1"/>
              </a:solidFill>
              <a:latin typeface="Helvetica" charset="0"/>
              <a:ea typeface="Helvetica" charset="0"/>
              <a:cs typeface="Helvetica" charset="0"/>
            </a:endParaRPr>
          </a:p>
          <a:p>
            <a:r>
              <a:rPr lang="fr-CA" altLang="fr-FR" sz="4400" dirty="0">
                <a:solidFill>
                  <a:schemeClr val="accent1"/>
                </a:solidFill>
                <a:ea typeface="Helvetica" charset="0"/>
                <a:cs typeface="Helvetica" charset="0"/>
              </a:rPr>
              <a:t>Mandants</a:t>
            </a:r>
          </a:p>
          <a:p>
            <a:r>
              <a:rPr lang="fr-CA" altLang="fr-FR" sz="4400" dirty="0">
                <a:solidFill>
                  <a:schemeClr val="accent1"/>
                </a:solidFill>
                <a:ea typeface="Helvetica" charset="0"/>
                <a:cs typeface="Helvetica" charset="0"/>
              </a:rPr>
              <a:t>But</a:t>
            </a:r>
          </a:p>
          <a:p>
            <a:r>
              <a:rPr lang="fr-CA" altLang="fr-FR" sz="4400" dirty="0">
                <a:solidFill>
                  <a:schemeClr val="accent1"/>
                </a:solidFill>
                <a:ea typeface="Helvetica" charset="0"/>
                <a:cs typeface="Helvetica" charset="0"/>
              </a:rPr>
              <a:t>Objet</a:t>
            </a:r>
          </a:p>
          <a:p>
            <a:r>
              <a:rPr lang="fr-CA" altLang="fr-FR" sz="4400" dirty="0">
                <a:solidFill>
                  <a:schemeClr val="accent1"/>
                </a:solidFill>
                <a:ea typeface="Helvetica" charset="0"/>
                <a:cs typeface="Helvetica" charset="0"/>
              </a:rPr>
              <a:t>Qui peut être expert</a:t>
            </a:r>
          </a:p>
          <a:p>
            <a:endParaRPr lang="fr-CA" dirty="0"/>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85</a:t>
            </a:fld>
            <a:endParaRPr lang="fr-CA"/>
          </a:p>
        </p:txBody>
      </p:sp>
      <p:sp>
        <p:nvSpPr>
          <p:cNvPr id="6" name="Titre 5"/>
          <p:cNvSpPr>
            <a:spLocks noGrp="1"/>
          </p:cNvSpPr>
          <p:nvPr>
            <p:ph type="title"/>
          </p:nvPr>
        </p:nvSpPr>
        <p:spPr/>
        <p:txBody>
          <a:bodyPr/>
          <a:lstStyle/>
          <a:p>
            <a:r>
              <a:rPr lang="fr-CA" dirty="0">
                <a:solidFill>
                  <a:schemeClr val="accent3"/>
                </a:solidFill>
              </a:rPr>
              <a:t>JOUR 1</a:t>
            </a:r>
          </a:p>
        </p:txBody>
      </p:sp>
      <p:pic>
        <p:nvPicPr>
          <p:cNvPr id="8"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5237" y="6410848"/>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88747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1"/>
          <p:cNvSpPr>
            <a:spLocks noGrp="1"/>
          </p:cNvSpPr>
          <p:nvPr>
            <p:ph type="title"/>
          </p:nvPr>
        </p:nvSpPr>
        <p:spPr bwMode="auto">
          <a:xfrm>
            <a:off x="611560" y="-1711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lnSpc>
                <a:spcPct val="75000"/>
              </a:lnSpc>
            </a:pPr>
            <a:r>
              <a:rPr lang="fr-FR" altLang="fr-FR" sz="3200" b="1">
                <a:solidFill>
                  <a:schemeClr val="accent1"/>
                </a:solidFill>
              </a:rPr>
              <a:t>Expertise en matière de garde d’enfant</a:t>
            </a:r>
          </a:p>
        </p:txBody>
      </p:sp>
      <p:sp>
        <p:nvSpPr>
          <p:cNvPr id="115715" name="Rectangle 2"/>
          <p:cNvSpPr>
            <a:spLocks noGrp="1"/>
          </p:cNvSpPr>
          <p:nvPr>
            <p:ph sz="quarter" idx="1"/>
          </p:nvPr>
        </p:nvSpPr>
        <p:spPr bwMode="auto">
          <a:xfrm>
            <a:off x="457200" y="1484783"/>
            <a:ext cx="8229600" cy="46715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buClrTx/>
              <a:buSzPct val="76000"/>
              <a:buFont typeface="Arial" charset="0"/>
              <a:buChar char="•"/>
            </a:pPr>
            <a:endParaRPr lang="fr-FR" altLang="fr-FR" sz="3200" dirty="0">
              <a:solidFill>
                <a:schemeClr val="accent1"/>
              </a:solidFill>
            </a:endParaRPr>
          </a:p>
          <a:p>
            <a:pPr marL="0" indent="0" algn="l" eaLnBrk="1" hangingPunct="1">
              <a:lnSpc>
                <a:spcPct val="110000"/>
              </a:lnSpc>
              <a:spcBef>
                <a:spcPts val="1000"/>
              </a:spcBef>
              <a:buClrTx/>
              <a:buSzPct val="76000"/>
              <a:buNone/>
            </a:pPr>
            <a:r>
              <a:rPr lang="fr-FR" altLang="fr-FR" sz="2800" dirty="0">
                <a:solidFill>
                  <a:schemeClr val="accent1"/>
                </a:solidFill>
              </a:rPr>
              <a:t>Activité réservée</a:t>
            </a:r>
          </a:p>
          <a:p>
            <a:pPr marL="685800" lvl="1" indent="-457200" algn="l" eaLnBrk="1" hangingPunct="1">
              <a:lnSpc>
                <a:spcPct val="110000"/>
              </a:lnSpc>
              <a:spcBef>
                <a:spcPts val="1000"/>
              </a:spcBef>
              <a:buClrTx/>
              <a:buSzPct val="76000"/>
              <a:buFont typeface="Arial" charset="0"/>
              <a:buChar char="•"/>
            </a:pPr>
            <a:r>
              <a:rPr lang="fr-FR" altLang="fr-FR" sz="2800" dirty="0">
                <a:solidFill>
                  <a:schemeClr val="accent1"/>
                </a:solidFill>
              </a:rPr>
              <a:t>Au psychologue</a:t>
            </a:r>
          </a:p>
          <a:p>
            <a:pPr marL="685800" lvl="1" indent="-457200" algn="l" eaLnBrk="1" hangingPunct="1">
              <a:lnSpc>
                <a:spcPct val="110000"/>
              </a:lnSpc>
              <a:spcBef>
                <a:spcPts val="1000"/>
              </a:spcBef>
              <a:buClrTx/>
              <a:buSzPct val="76000"/>
              <a:buFont typeface="Arial" charset="0"/>
              <a:buChar char="•"/>
            </a:pPr>
            <a:r>
              <a:rPr lang="fr-FR" altLang="fr-FR" sz="2800" dirty="0">
                <a:solidFill>
                  <a:schemeClr val="accent1"/>
                </a:solidFill>
              </a:rPr>
              <a:t>Au travailleur social</a:t>
            </a:r>
          </a:p>
          <a:p>
            <a:pPr marL="685800" lvl="1" indent="-457200" algn="l" eaLnBrk="1" hangingPunct="1">
              <a:lnSpc>
                <a:spcPct val="110000"/>
              </a:lnSpc>
              <a:spcBef>
                <a:spcPts val="1000"/>
              </a:spcBef>
              <a:buClrTx/>
              <a:buSzPct val="76000"/>
              <a:buFont typeface="Arial" charset="0"/>
              <a:buChar char="•"/>
            </a:pPr>
            <a:r>
              <a:rPr lang="fr-FR" altLang="fr-FR" sz="2800" dirty="0">
                <a:solidFill>
                  <a:schemeClr val="accent1"/>
                </a:solidFill>
              </a:rPr>
              <a:t>Au thérapeute conjugal et familial</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86</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1"/>
          <p:cNvSpPr>
            <a:spLocks noGrp="1"/>
          </p:cNvSpPr>
          <p:nvPr>
            <p:ph type="title"/>
          </p:nvPr>
        </p:nvSpPr>
        <p:spPr bwMode="auto">
          <a:xfrm>
            <a:off x="457200" y="15240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normAutofit fontScale="90000"/>
          </a:bodyPr>
          <a:lstStyle/>
          <a:p>
            <a:pPr defTabSz="914400" eaLnBrk="1" hangingPunct="1"/>
            <a:r>
              <a:rPr lang="fr-FR" altLang="fr-FR" sz="3200" b="1">
                <a:solidFill>
                  <a:schemeClr val="accent1"/>
                </a:solidFill>
              </a:rPr>
              <a:t>Lignes directrices pour l’expertise en matière de garde d’enfants</a:t>
            </a:r>
          </a:p>
        </p:txBody>
      </p:sp>
      <p:sp>
        <p:nvSpPr>
          <p:cNvPr id="116739" name="Rectangle 2"/>
          <p:cNvSpPr>
            <a:spLocks noGrp="1"/>
          </p:cNvSpPr>
          <p:nvPr>
            <p:ph sz="quarter" idx="1"/>
          </p:nvPr>
        </p:nvSpPr>
        <p:spPr bwMode="auto">
          <a:xfrm>
            <a:off x="457200" y="1628799"/>
            <a:ext cx="8229600" cy="4527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568325" indent="-568325" algn="l" eaLnBrk="1" hangingPunct="1">
              <a:spcBef>
                <a:spcPts val="600"/>
              </a:spcBef>
              <a:buClr>
                <a:srgbClr val="7FD13B"/>
              </a:buClr>
              <a:buSzPct val="76000"/>
              <a:buFont typeface="Wingdings 3" charset="2"/>
              <a:buChar char="•"/>
            </a:pPr>
            <a:endParaRPr lang="fr-FR" altLang="fr-FR" sz="2600" dirty="0">
              <a:solidFill>
                <a:srgbClr val="000000"/>
              </a:solidFill>
            </a:endParaRPr>
          </a:p>
          <a:p>
            <a:pPr marL="568325" indent="-568325" algn="l" eaLnBrk="1" hangingPunct="1">
              <a:spcBef>
                <a:spcPts val="600"/>
              </a:spcBef>
              <a:buClr>
                <a:srgbClr val="7FD13B"/>
              </a:buClr>
              <a:buSzPct val="76000"/>
              <a:buFont typeface="Wingdings 3" charset="2"/>
              <a:buChar char="•"/>
            </a:pPr>
            <a:endParaRPr lang="fr-FR" altLang="fr-FR" sz="2600" dirty="0">
              <a:solidFill>
                <a:srgbClr val="000000"/>
              </a:solidFill>
            </a:endParaRPr>
          </a:p>
          <a:p>
            <a:pPr marL="0" indent="0" algn="l" eaLnBrk="1" hangingPunct="1">
              <a:spcBef>
                <a:spcPts val="600"/>
              </a:spcBef>
              <a:buClr>
                <a:srgbClr val="7FD13B"/>
              </a:buClr>
              <a:buSzPct val="76000"/>
              <a:buNone/>
            </a:pPr>
            <a:r>
              <a:rPr lang="fr-FR" altLang="fr-FR" sz="2800" dirty="0">
                <a:solidFill>
                  <a:srgbClr val="000000"/>
                </a:solidFill>
                <a:hlinkClick r:id="rId2"/>
              </a:rPr>
              <a:t>Lignes directrices</a:t>
            </a:r>
            <a:endParaRPr lang="fr-FR" altLang="fr-FR" sz="2800" dirty="0">
              <a:solidFill>
                <a:srgbClr val="000000"/>
              </a:solidFill>
            </a:endParaRPr>
          </a:p>
          <a:p>
            <a:pPr marL="568325" indent="-568325" algn="l" eaLnBrk="1" hangingPunct="1">
              <a:spcBef>
                <a:spcPts val="600"/>
              </a:spcBef>
              <a:buClr>
                <a:srgbClr val="7FD13B"/>
              </a:buClr>
              <a:buSzPct val="76000"/>
              <a:buFont typeface="Wingdings 3" charset="2"/>
              <a:buChar char="•"/>
            </a:pPr>
            <a:endParaRPr lang="fr-FR" altLang="fr-FR" sz="2600" dirty="0">
              <a:solidFill>
                <a:srgbClr val="000000"/>
              </a:solidFill>
            </a:endParaRPr>
          </a:p>
          <a:p>
            <a:pPr marL="568325" indent="-568325" algn="l" eaLnBrk="1" hangingPunct="1">
              <a:spcBef>
                <a:spcPts val="600"/>
              </a:spcBef>
              <a:buClr>
                <a:srgbClr val="7FD13B"/>
              </a:buClr>
              <a:buSzPct val="76000"/>
              <a:buFont typeface="Wingdings 3" charset="2"/>
              <a:buChar char="•"/>
            </a:pPr>
            <a:endParaRPr lang="fr-FR" altLang="fr-FR" sz="2600" dirty="0">
              <a:solidFill>
                <a:srgbClr val="000000"/>
              </a:solidFill>
            </a:endParaRPr>
          </a:p>
          <a:p>
            <a:pPr marL="568325" indent="-568325" algn="l" eaLnBrk="1" hangingPunct="1">
              <a:spcBef>
                <a:spcPts val="600"/>
              </a:spcBef>
              <a:buClr>
                <a:srgbClr val="7FD13B"/>
              </a:buClr>
              <a:buSzPct val="76000"/>
              <a:buFont typeface="Wingdings 3" charset="2"/>
              <a:buChar char="•"/>
            </a:pPr>
            <a:endParaRPr lang="fr-FR" altLang="fr-FR" sz="2600" dirty="0">
              <a:solidFill>
                <a:srgbClr val="000000"/>
              </a:solidFill>
            </a:endParaRPr>
          </a:p>
          <a:p>
            <a:pPr marL="568325" indent="-568325" algn="l" eaLnBrk="1" hangingPunct="1">
              <a:spcBef>
                <a:spcPts val="600"/>
              </a:spcBef>
              <a:buClr>
                <a:srgbClr val="7FD13B"/>
              </a:buClr>
              <a:buSzPct val="76000"/>
              <a:buFont typeface="Wingdings 3" charset="2"/>
              <a:buChar char="•"/>
            </a:pPr>
            <a:endParaRPr lang="fr-FR" altLang="fr-FR" sz="2600" dirty="0">
              <a:solidFill>
                <a:srgbClr val="000000"/>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87</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3"/>
          <p:cNvSpPr>
            <a:spLocks noGrp="1"/>
          </p:cNvSpPr>
          <p:nvPr>
            <p:ph type="title"/>
          </p:nvPr>
        </p:nvSpPr>
        <p:spPr bwMode="auto">
          <a:xfrm>
            <a:off x="457200" y="427038"/>
            <a:ext cx="8686800" cy="563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ctr" anchorCtr="0" compatLnSpc="1">
            <a:prstTxWarp prst="textNoShape">
              <a:avLst/>
            </a:prstTxWarp>
          </a:bodyPr>
          <a:lstStyle/>
          <a:p>
            <a:pPr defTabSz="914400" eaLnBrk="1" hangingPunct="1">
              <a:lnSpc>
                <a:spcPct val="75000"/>
              </a:lnSpc>
            </a:pPr>
            <a:r>
              <a:rPr lang="fr-FR" altLang="fr-FR" sz="3000" b="1">
                <a:solidFill>
                  <a:schemeClr val="accent1"/>
                </a:solidFill>
              </a:rPr>
              <a:t>Qui peut demander une expertise</a:t>
            </a:r>
          </a:p>
        </p:txBody>
      </p:sp>
      <p:sp>
        <p:nvSpPr>
          <p:cNvPr id="117762" name="Rectangle 1"/>
          <p:cNvSpPr>
            <a:spLocks noGrp="1"/>
          </p:cNvSpPr>
          <p:nvPr>
            <p:ph sz="quarter" idx="1"/>
          </p:nvPr>
        </p:nvSpPr>
        <p:spPr bwMode="auto">
          <a:xfrm>
            <a:off x="457200" y="1772816"/>
            <a:ext cx="8534400" cy="3810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fontScale="92500" lnSpcReduction="20000"/>
          </a:bodyPr>
          <a:lstStyle/>
          <a:p>
            <a:pPr marL="0" indent="0" algn="l" eaLnBrk="1" hangingPunct="1">
              <a:lnSpc>
                <a:spcPct val="110000"/>
              </a:lnSpc>
              <a:spcBef>
                <a:spcPts val="1000"/>
              </a:spcBef>
              <a:buClrTx/>
              <a:buSzPct val="76000"/>
              <a:buNone/>
            </a:pPr>
            <a:r>
              <a:rPr lang="fr-FR" altLang="fr-FR" sz="3000" dirty="0">
                <a:solidFill>
                  <a:schemeClr val="accent1"/>
                </a:solidFill>
              </a:rPr>
              <a:t>Le mandat peut venir</a:t>
            </a:r>
          </a:p>
          <a:p>
            <a:pPr marL="615950" lvl="1" indent="-342900" algn="l" eaLnBrk="1" hangingPunct="1">
              <a:lnSpc>
                <a:spcPct val="110000"/>
              </a:lnSpc>
              <a:spcBef>
                <a:spcPts val="1000"/>
              </a:spcBef>
              <a:buClrTx/>
              <a:buSzPct val="76000"/>
              <a:buFont typeface="Arial" charset="0"/>
              <a:buChar char="•"/>
            </a:pPr>
            <a:r>
              <a:rPr lang="fr-FR" altLang="fr-FR" sz="2600" dirty="0">
                <a:solidFill>
                  <a:schemeClr val="accent1"/>
                </a:solidFill>
              </a:rPr>
              <a:t>Du Tribunal</a:t>
            </a:r>
          </a:p>
          <a:p>
            <a:pPr marL="615950" lvl="1" indent="-342900" algn="l" eaLnBrk="1" hangingPunct="1">
              <a:lnSpc>
                <a:spcPct val="110000"/>
              </a:lnSpc>
              <a:spcBef>
                <a:spcPts val="1000"/>
              </a:spcBef>
              <a:buClrTx/>
              <a:buSzPct val="76000"/>
              <a:buFont typeface="Arial" charset="0"/>
              <a:buChar char="•"/>
            </a:pPr>
            <a:r>
              <a:rPr lang="fr-FR" altLang="fr-FR" sz="2600" dirty="0">
                <a:solidFill>
                  <a:schemeClr val="accent1"/>
                </a:solidFill>
              </a:rPr>
              <a:t>Des deux parents conjointement</a:t>
            </a:r>
          </a:p>
          <a:p>
            <a:pPr marL="615950" lvl="1" indent="-342900" algn="l" eaLnBrk="1" hangingPunct="1">
              <a:lnSpc>
                <a:spcPct val="110000"/>
              </a:lnSpc>
              <a:spcBef>
                <a:spcPts val="1000"/>
              </a:spcBef>
              <a:buClrTx/>
              <a:buSzPct val="76000"/>
              <a:buFont typeface="Arial" charset="0"/>
              <a:buChar char="•"/>
            </a:pPr>
            <a:r>
              <a:rPr lang="fr-FR" altLang="fr-FR" sz="2600" dirty="0">
                <a:solidFill>
                  <a:schemeClr val="accent1"/>
                </a:solidFill>
              </a:rPr>
              <a:t>D’un seul parent</a:t>
            </a:r>
          </a:p>
          <a:p>
            <a:pPr marL="615950" lvl="1" indent="-342900" algn="l" eaLnBrk="1" hangingPunct="1">
              <a:lnSpc>
                <a:spcPct val="110000"/>
              </a:lnSpc>
              <a:spcBef>
                <a:spcPts val="1000"/>
              </a:spcBef>
              <a:buClrTx/>
              <a:buSzPct val="76000"/>
              <a:buFont typeface="Arial" charset="0"/>
              <a:buChar char="•"/>
            </a:pPr>
            <a:r>
              <a:rPr lang="fr-FR" altLang="fr-FR" sz="2600" dirty="0">
                <a:solidFill>
                  <a:schemeClr val="accent1"/>
                </a:solidFill>
              </a:rPr>
              <a:t>Du procureur de l’enfant</a:t>
            </a:r>
          </a:p>
          <a:p>
            <a:pPr marL="0" indent="0" algn="l" eaLnBrk="1" hangingPunct="1">
              <a:lnSpc>
                <a:spcPct val="110000"/>
              </a:lnSpc>
              <a:spcBef>
                <a:spcPts val="1000"/>
              </a:spcBef>
              <a:buClrTx/>
              <a:buSzPct val="76000"/>
              <a:buNone/>
            </a:pPr>
            <a:endParaRPr lang="fr-FR" altLang="fr-FR" sz="2600" dirty="0">
              <a:solidFill>
                <a:schemeClr val="accent1"/>
              </a:solidFill>
            </a:endParaRPr>
          </a:p>
          <a:p>
            <a:pPr marL="0" indent="0" algn="l" eaLnBrk="1" hangingPunct="1">
              <a:lnSpc>
                <a:spcPct val="110000"/>
              </a:lnSpc>
              <a:spcBef>
                <a:spcPts val="1000"/>
              </a:spcBef>
              <a:buClrTx/>
              <a:buSzPct val="76000"/>
              <a:buNone/>
            </a:pPr>
            <a:r>
              <a:rPr lang="fr-FR" altLang="fr-FR" sz="3000" dirty="0">
                <a:solidFill>
                  <a:schemeClr val="accent1"/>
                </a:solidFill>
              </a:rPr>
              <a:t>Les conclusions et recommandations appartiennent au ou aux demandeurs</a:t>
            </a:r>
          </a:p>
        </p:txBody>
      </p:sp>
      <p:sp>
        <p:nvSpPr>
          <p:cNvPr id="117763" name="AutoShape 2"/>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88</a:t>
            </a:fld>
            <a:endParaRPr lang="fr-CA"/>
          </a:p>
        </p:txBody>
      </p:sp>
      <p:pic>
        <p:nvPicPr>
          <p:cNvPr id="7"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1"/>
          <p:cNvSpPr>
            <a:spLocks noGrp="1"/>
          </p:cNvSpPr>
          <p:nvPr>
            <p:ph type="title"/>
          </p:nvPr>
        </p:nvSpPr>
        <p:spPr bwMode="auto">
          <a:xfrm>
            <a:off x="475488" y="-29098"/>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But de l’expertise</a:t>
            </a:r>
          </a:p>
        </p:txBody>
      </p:sp>
      <p:sp>
        <p:nvSpPr>
          <p:cNvPr id="160770" name="Rectangle 2"/>
          <p:cNvSpPr>
            <a:spLocks noGrp="1"/>
          </p:cNvSpPr>
          <p:nvPr>
            <p:ph sz="quarter" idx="1"/>
          </p:nvPr>
        </p:nvSpPr>
        <p:spPr bwMode="auto">
          <a:xfrm>
            <a:off x="457200" y="1628799"/>
            <a:ext cx="8229600" cy="4527525"/>
          </a:xfrm>
          <a:ln w="12700" cap="flat">
            <a:miter lim="0"/>
            <a:headEnd/>
            <a:tailEnd/>
          </a:ln>
        </p:spPr>
        <p:txBody>
          <a:bodyPr vert="horz" wrap="square" lIns="50800" tIns="50800" rIns="50800" bIns="50800" numCol="1" anchor="t" anchorCtr="0" compatLnSpc="1">
            <a:prstTxWarp prst="textNoShape">
              <a:avLst/>
            </a:prstTxWarp>
          </a:bodyPr>
          <a:lstStyle/>
          <a:p>
            <a:pPr marL="820738" indent="-820738" algn="l" eaLnBrk="1" hangingPunct="1">
              <a:spcBef>
                <a:spcPts val="600"/>
              </a:spcBef>
              <a:buClr>
                <a:srgbClr val="7FD13B"/>
              </a:buClr>
              <a:buSzPct val="76000"/>
              <a:buFont typeface="Wingdings 3" charset="2"/>
              <a:buChar char="•"/>
            </a:pPr>
            <a:endParaRPr lang="fr-FR" altLang="fr-FR" sz="2600" dirty="0">
              <a:solidFill>
                <a:srgbClr val="000000"/>
              </a:solidFill>
            </a:endParaRPr>
          </a:p>
          <a:p>
            <a:pPr marL="820738" indent="-820738" algn="l" eaLnBrk="1" hangingPunct="1">
              <a:spcBef>
                <a:spcPts val="600"/>
              </a:spcBef>
              <a:buClr>
                <a:srgbClr val="7FD13B"/>
              </a:buClr>
              <a:buSzPct val="76000"/>
              <a:buFont typeface="Wingdings 3" charset="2"/>
              <a:buChar char="•"/>
            </a:pPr>
            <a:endParaRPr lang="fr-FR" altLang="fr-FR" sz="2600" dirty="0">
              <a:solidFill>
                <a:srgbClr val="000000"/>
              </a:solidFill>
            </a:endParaRPr>
          </a:p>
          <a:p>
            <a:pPr marL="0" indent="0" algn="l" eaLnBrk="1" hangingPunct="1">
              <a:spcBef>
                <a:spcPts val="600"/>
              </a:spcBef>
              <a:buClr>
                <a:srgbClr val="7FD13B"/>
              </a:buClr>
              <a:buSzPct val="76000"/>
              <a:buNone/>
            </a:pPr>
            <a:r>
              <a:rPr lang="fr-FR" altLang="fr-FR" sz="2800" dirty="0">
                <a:solidFill>
                  <a:schemeClr val="accent1"/>
                </a:solidFill>
              </a:rPr>
              <a:t>Faire une recommandation en matière de garde d’enfant et de droits d’accès </a:t>
            </a:r>
            <a:r>
              <a:rPr lang="fr-FR" altLang="fr-FR" sz="2800" b="1" dirty="0">
                <a:solidFill>
                  <a:schemeClr val="accent1"/>
                </a:solidFill>
                <a:effectLst>
                  <a:outerShdw blurRad="38100" dist="38100" dir="2700000" algn="tl">
                    <a:srgbClr val="C0C0C0"/>
                  </a:outerShdw>
                </a:effectLst>
              </a:rPr>
              <a:t>dans le meilleur intérêt des enfants.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89</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p:cNvSpPr>
          <p:nvPr>
            <p:ph type="title"/>
          </p:nvPr>
        </p:nvSpPr>
        <p:spPr bwMode="auto">
          <a:xfrm>
            <a:off x="475488" y="34449"/>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Déontologie</a:t>
            </a:r>
          </a:p>
        </p:txBody>
      </p:sp>
      <p:sp>
        <p:nvSpPr>
          <p:cNvPr id="14339"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lnSpcReduction="10000"/>
          </a:bodyPr>
          <a:lstStyle/>
          <a:p>
            <a:pPr marL="593725" indent="-457200" algn="l" eaLnBrk="1" hangingPunct="1">
              <a:lnSpc>
                <a:spcPct val="90000"/>
              </a:lnSpc>
              <a:spcBef>
                <a:spcPts val="600"/>
              </a:spcBef>
              <a:buSzPct val="76000"/>
              <a:buFont typeface="Arial" charset="0"/>
              <a:buChar char="•"/>
            </a:pPr>
            <a:endParaRPr lang="fr-FR" altLang="fr-FR" sz="2600" dirty="0">
              <a:solidFill>
                <a:schemeClr val="accent1"/>
              </a:solidFill>
            </a:endParaRPr>
          </a:p>
          <a:p>
            <a:pPr marL="136525" indent="0" algn="l" eaLnBrk="1" hangingPunct="1">
              <a:lnSpc>
                <a:spcPct val="90000"/>
              </a:lnSpc>
              <a:spcBef>
                <a:spcPts val="600"/>
              </a:spcBef>
              <a:buSzPct val="76000"/>
              <a:buNone/>
            </a:pPr>
            <a:r>
              <a:rPr lang="fr-FR" altLang="fr-FR" sz="2600" dirty="0">
                <a:solidFill>
                  <a:schemeClr val="accent1"/>
                </a:solidFill>
              </a:rPr>
              <a:t>Définition:</a:t>
            </a:r>
          </a:p>
          <a:p>
            <a:pPr marL="593725" indent="-457200" algn="l" eaLnBrk="1" hangingPunct="1">
              <a:lnSpc>
                <a:spcPct val="90000"/>
              </a:lnSpc>
              <a:spcBef>
                <a:spcPts val="600"/>
              </a:spcBef>
              <a:buFont typeface="Arial" charset="0"/>
              <a:buChar char="•"/>
            </a:pPr>
            <a:r>
              <a:rPr lang="fr-FR" altLang="fr-FR" sz="2600" dirty="0">
                <a:solidFill>
                  <a:schemeClr val="accent1"/>
                </a:solidFill>
              </a:rPr>
              <a:t>Ensemble des règles et des normes qui régissent une profession ou une fonction, la conduite de ceux qui l'exercent ainsi que les rapports entre ceux-ci et leurs clients ou le public. </a:t>
            </a:r>
          </a:p>
          <a:p>
            <a:pPr marL="593725" indent="-457200" algn="l" eaLnBrk="1" hangingPunct="1">
              <a:lnSpc>
                <a:spcPct val="90000"/>
              </a:lnSpc>
              <a:spcBef>
                <a:spcPts val="600"/>
              </a:spcBef>
              <a:buSzPct val="76000"/>
              <a:buFont typeface="Arial" charset="0"/>
              <a:buChar char="•"/>
            </a:pPr>
            <a:r>
              <a:rPr lang="fr-FR" altLang="fr-FR" sz="2600" dirty="0">
                <a:solidFill>
                  <a:schemeClr val="accent1"/>
                </a:solidFill>
              </a:rPr>
              <a:t>Au Québec,  les ordres professionnels  déterminent les règles de déontologie et s'assurent de leur respect. Un manquement à ces règles peut entraîner des poursuites disciplinaires.  </a:t>
            </a:r>
          </a:p>
          <a:p>
            <a:pPr marL="593725" indent="-457200" algn="l" eaLnBrk="1" hangingPunct="1">
              <a:lnSpc>
                <a:spcPct val="90000"/>
              </a:lnSpc>
              <a:spcBef>
                <a:spcPts val="600"/>
              </a:spcBef>
              <a:buFont typeface="Arial" charset="0"/>
              <a:buChar char="•"/>
            </a:pPr>
            <a:r>
              <a:rPr lang="fr-FR" altLang="fr-FR" sz="2600" dirty="0">
                <a:solidFill>
                  <a:schemeClr val="accent1"/>
                </a:solidFill>
              </a:rPr>
              <a:t>Les règles de déontologie sont habituellement énoncées dans un texte réglementaire appelé </a:t>
            </a:r>
            <a:r>
              <a:rPr lang="fr-FR" altLang="fr-FR" sz="2600" i="1" dirty="0">
                <a:solidFill>
                  <a:schemeClr val="accent1"/>
                </a:solidFill>
              </a:rPr>
              <a:t>Code de déontologie </a:t>
            </a:r>
            <a:r>
              <a:rPr lang="fr-FR" altLang="fr-FR" sz="2600" b="1" dirty="0">
                <a:solidFill>
                  <a:schemeClr val="accent1"/>
                </a:solidFill>
              </a:rPr>
              <a:t>qui a force de loi </a:t>
            </a:r>
            <a:r>
              <a:rPr lang="fr-FR" altLang="fr-FR" sz="2600" dirty="0">
                <a:solidFill>
                  <a:schemeClr val="accent1"/>
                </a:solidFill>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9</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6381481"/>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1"/>
          <p:cNvSpPr>
            <a:spLocks noGrp="1"/>
          </p:cNvSpPr>
          <p:nvPr>
            <p:ph type="title"/>
          </p:nvPr>
        </p:nvSpPr>
        <p:spPr bwMode="auto">
          <a:xfrm>
            <a:off x="475488" y="-59054"/>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L’expertise tient compte</a:t>
            </a:r>
          </a:p>
        </p:txBody>
      </p:sp>
      <p:sp>
        <p:nvSpPr>
          <p:cNvPr id="119811" name="Rectangle 2"/>
          <p:cNvSpPr>
            <a:spLocks noGrp="1"/>
          </p:cNvSpPr>
          <p:nvPr>
            <p:ph sz="quarter" idx="1"/>
          </p:nvPr>
        </p:nvSpPr>
        <p:spPr bwMode="auto">
          <a:xfrm>
            <a:off x="457200" y="1556791"/>
            <a:ext cx="8229600" cy="4599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marL="0" indent="0" algn="l" eaLnBrk="1" hangingPunct="1">
              <a:spcBef>
                <a:spcPts val="600"/>
              </a:spcBef>
              <a:buClr>
                <a:srgbClr val="7FD13B"/>
              </a:buClr>
              <a:buSzPct val="76000"/>
              <a:buNone/>
            </a:pPr>
            <a:endParaRPr lang="fr-FR" altLang="fr-FR" sz="2600" dirty="0">
              <a:solidFill>
                <a:srgbClr val="000000"/>
              </a:solidFill>
            </a:endParaRPr>
          </a:p>
          <a:p>
            <a:pPr algn="l" eaLnBrk="1" hangingPunct="1">
              <a:spcBef>
                <a:spcPts val="600"/>
              </a:spcBef>
              <a:buClrTx/>
              <a:buSzPct val="76000"/>
              <a:buFont typeface="Arial" charset="0"/>
              <a:buChar char="•"/>
            </a:pPr>
            <a:r>
              <a:rPr lang="fr-FR" altLang="fr-FR" sz="2800" dirty="0">
                <a:solidFill>
                  <a:schemeClr val="accent1"/>
                </a:solidFill>
              </a:rPr>
              <a:t>Des besoins de développement du ou des enfants</a:t>
            </a:r>
          </a:p>
          <a:p>
            <a:pPr algn="l" eaLnBrk="1" hangingPunct="1">
              <a:spcBef>
                <a:spcPts val="600"/>
              </a:spcBef>
              <a:buClrTx/>
              <a:buSzPct val="76000"/>
              <a:buFont typeface="Arial" charset="0"/>
              <a:buChar char="•"/>
            </a:pPr>
            <a:r>
              <a:rPr lang="fr-FR" altLang="fr-FR" sz="2800" dirty="0">
                <a:solidFill>
                  <a:schemeClr val="accent1"/>
                </a:solidFill>
              </a:rPr>
              <a:t>Du désir, des intérêts et des compétences des parents</a:t>
            </a:r>
          </a:p>
          <a:p>
            <a:pPr algn="l" eaLnBrk="1" hangingPunct="1">
              <a:spcBef>
                <a:spcPts val="600"/>
              </a:spcBef>
              <a:buClrTx/>
              <a:buSzPct val="76000"/>
              <a:buFont typeface="Arial" charset="0"/>
              <a:buChar char="•"/>
            </a:pPr>
            <a:r>
              <a:rPr lang="fr-FR" altLang="fr-FR" sz="2800" dirty="0">
                <a:solidFill>
                  <a:schemeClr val="accent1"/>
                </a:solidFill>
              </a:rPr>
              <a:t>Des forces, des vulnérabilités et des besoins de tous les membres de la famille</a:t>
            </a:r>
          </a:p>
          <a:p>
            <a:pPr algn="l" eaLnBrk="1" hangingPunct="1">
              <a:spcBef>
                <a:spcPts val="600"/>
              </a:spcBef>
              <a:buClrTx/>
              <a:buSzPct val="76000"/>
              <a:buFont typeface="Arial" charset="0"/>
              <a:buChar char="•"/>
            </a:pPr>
            <a:r>
              <a:rPr lang="fr-FR" altLang="fr-FR" sz="2800" dirty="0">
                <a:solidFill>
                  <a:schemeClr val="accent1"/>
                </a:solidFill>
              </a:rPr>
              <a:t>Des interactions familiales</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90</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3"/>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dirty="0">
                <a:solidFill>
                  <a:schemeClr val="accent1"/>
                </a:solidFill>
                <a:effectLst>
                  <a:outerShdw blurRad="38100" dist="38100" dir="2700000" algn="tl">
                    <a:srgbClr val="C0C0C0"/>
                  </a:outerShdw>
                </a:effectLst>
              </a:rPr>
              <a:t>Objets de l'expertise</a:t>
            </a:r>
          </a:p>
        </p:txBody>
      </p:sp>
      <p:sp>
        <p:nvSpPr>
          <p:cNvPr id="162817" name="Rectangle 1"/>
          <p:cNvSpPr>
            <a:spLocks noGrp="1"/>
          </p:cNvSpPr>
          <p:nvPr>
            <p:ph sz="quarter" idx="1"/>
          </p:nvPr>
        </p:nvSpPr>
        <p:spPr bwMode="auto">
          <a:xfrm>
            <a:off x="323528" y="1700808"/>
            <a:ext cx="8534400" cy="3665984"/>
          </a:xfrm>
          <a:ln w="12700" cap="flat">
            <a:miter lim="0"/>
            <a:headEnd/>
            <a:tailEnd/>
          </a:ln>
        </p:spPr>
        <p:txBody>
          <a:bodyPr vert="horz" wrap="square" lIns="50800" tIns="50800" rIns="50800" bIns="50800" numCol="1" anchor="t" anchorCtr="0" compatLnSpc="1">
            <a:prstTxWarp prst="textNoShape">
              <a:avLst/>
            </a:prstTxWarp>
            <a:normAutofit/>
          </a:bodyPr>
          <a:lstStyle/>
          <a:p>
            <a:pPr algn="l" eaLnBrk="1" hangingPunct="1">
              <a:lnSpc>
                <a:spcPct val="110000"/>
              </a:lnSpc>
              <a:spcBef>
                <a:spcPts val="1000"/>
              </a:spcBef>
              <a:buClrTx/>
              <a:buSzPct val="76000"/>
              <a:buFont typeface="Arial" charset="0"/>
              <a:buChar char="•"/>
              <a:defRPr/>
            </a:pPr>
            <a:r>
              <a:rPr lang="fr-FR" sz="2800" dirty="0">
                <a:solidFill>
                  <a:schemeClr val="accent1"/>
                </a:solidFill>
              </a:rPr>
              <a:t>Évaluation des capacités parentales de chaque parent</a:t>
            </a:r>
          </a:p>
          <a:p>
            <a:pPr algn="l" eaLnBrk="1" hangingPunct="1">
              <a:lnSpc>
                <a:spcPct val="110000"/>
              </a:lnSpc>
              <a:spcBef>
                <a:spcPts val="1000"/>
              </a:spcBef>
              <a:buClrTx/>
              <a:buSzPct val="76000"/>
              <a:buFont typeface="Arial" charset="0"/>
              <a:buChar char="•"/>
              <a:defRPr/>
            </a:pPr>
            <a:r>
              <a:rPr lang="fr-FR" sz="2800" dirty="0">
                <a:solidFill>
                  <a:schemeClr val="accent1"/>
                </a:solidFill>
              </a:rPr>
              <a:t>Évaluation des besoins de chaque enfant</a:t>
            </a:r>
          </a:p>
          <a:p>
            <a:pPr algn="l" eaLnBrk="1" hangingPunct="1">
              <a:lnSpc>
                <a:spcPct val="110000"/>
              </a:lnSpc>
              <a:spcBef>
                <a:spcPts val="1000"/>
              </a:spcBef>
              <a:buClrTx/>
              <a:buSzPct val="76000"/>
              <a:buFont typeface="Arial" charset="0"/>
              <a:buChar char="•"/>
              <a:defRPr/>
            </a:pPr>
            <a:r>
              <a:rPr lang="fr-FR" sz="2800" dirty="0">
                <a:solidFill>
                  <a:schemeClr val="accent1"/>
                </a:solidFill>
              </a:rPr>
              <a:t>Arrimage: lequel des deux parents est le mieux placé pour répondre aux besoins de cet enfant</a:t>
            </a:r>
          </a:p>
          <a:p>
            <a:pPr algn="l" eaLnBrk="1" hangingPunct="1">
              <a:lnSpc>
                <a:spcPct val="110000"/>
              </a:lnSpc>
              <a:spcBef>
                <a:spcPts val="1000"/>
              </a:spcBef>
              <a:buClrTx/>
              <a:buSzPct val="76000"/>
              <a:buFont typeface="Arial" charset="0"/>
              <a:buChar char="•"/>
              <a:defRPr/>
            </a:pPr>
            <a:r>
              <a:rPr lang="fr-FR" sz="2800" b="1" dirty="0">
                <a:solidFill>
                  <a:schemeClr val="accent1"/>
                </a:solidFill>
                <a:effectLst>
                  <a:outerShdw blurRad="38100" dist="38100" dir="2700000" algn="tl">
                    <a:srgbClr val="C0C0C0"/>
                  </a:outerShdw>
                </a:effectLst>
              </a:rPr>
              <a:t>Toujours dans le meilleur intérêt de l’enfant</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91</a:t>
            </a:fld>
            <a:endParaRPr lang="fr-CA"/>
          </a:p>
        </p:txBody>
      </p:sp>
      <p:pic>
        <p:nvPicPr>
          <p:cNvPr id="7"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3"/>
          <p:cNvSpPr>
            <a:spLocks noGrp="1"/>
          </p:cNvSpPr>
          <p:nvPr>
            <p:ph type="title"/>
          </p:nvPr>
        </p:nvSpPr>
        <p:spPr bwMode="auto">
          <a:xfrm>
            <a:off x="457200" y="427038"/>
            <a:ext cx="8686800" cy="563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FAA26D3D-D897-4be2-8F04-BA451C77F1D7}">
              <ma14:placeholderFlag xmlns="" xmlns:ma14="http://schemas.microsoft.com/office/mac/drawingml/2011/main" val="1"/>
            </a:ext>
          </a:extLst>
        </p:spPr>
        <p:txBody>
          <a:bodyPr vert="horz" wrap="square" lIns="50800" tIns="50800" rIns="50800" bIns="50800" numCol="1" anchor="ctr" anchorCtr="0" compatLnSpc="1">
            <a:prstTxWarp prst="textNoShape">
              <a:avLst/>
            </a:prstTxWarp>
          </a:bodyPr>
          <a:lstStyle/>
          <a:p>
            <a:pPr defTabSz="914400" eaLnBrk="1" hangingPunct="1">
              <a:lnSpc>
                <a:spcPct val="75000"/>
              </a:lnSpc>
            </a:pPr>
            <a:r>
              <a:rPr lang="fr-FR" altLang="fr-FR" sz="3000" b="1" dirty="0">
                <a:solidFill>
                  <a:schemeClr val="accent1"/>
                </a:solidFill>
              </a:rPr>
              <a:t>Expertise complète et expertise partielle</a:t>
            </a:r>
          </a:p>
        </p:txBody>
      </p:sp>
      <p:sp>
        <p:nvSpPr>
          <p:cNvPr id="121858" name="Rectangle 1"/>
          <p:cNvSpPr>
            <a:spLocks noGrp="1"/>
          </p:cNvSpPr>
          <p:nvPr>
            <p:ph sz="quarter" idx="1"/>
          </p:nvPr>
        </p:nvSpPr>
        <p:spPr bwMode="auto">
          <a:xfrm>
            <a:off x="457200" y="1752600"/>
            <a:ext cx="8534400" cy="3810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a:bodyPr>
          <a:lstStyle/>
          <a:p>
            <a:pPr algn="l" eaLnBrk="1" hangingPunct="1">
              <a:lnSpc>
                <a:spcPct val="110000"/>
              </a:lnSpc>
              <a:spcBef>
                <a:spcPts val="1000"/>
              </a:spcBef>
              <a:buClrTx/>
              <a:buSzPct val="76000"/>
              <a:buFont typeface="Arial" charset="0"/>
              <a:buChar char="•"/>
            </a:pPr>
            <a:r>
              <a:rPr lang="fr-FR" altLang="fr-FR" sz="2800" dirty="0">
                <a:solidFill>
                  <a:schemeClr val="accent1"/>
                </a:solidFill>
              </a:rPr>
              <a:t>Différence entre expertise  complète et expertise partielle</a:t>
            </a:r>
          </a:p>
          <a:p>
            <a:pPr algn="l" eaLnBrk="1" hangingPunct="1">
              <a:lnSpc>
                <a:spcPct val="110000"/>
              </a:lnSpc>
              <a:spcBef>
                <a:spcPts val="1000"/>
              </a:spcBef>
              <a:buClrTx/>
              <a:buSzPct val="76000"/>
              <a:buFont typeface="Arial" charset="0"/>
              <a:buChar char="•"/>
            </a:pPr>
            <a:endParaRPr lang="fr-FR" altLang="fr-FR" sz="2800" dirty="0">
              <a:solidFill>
                <a:schemeClr val="accent1"/>
              </a:solidFill>
            </a:endParaRPr>
          </a:p>
          <a:p>
            <a:pPr algn="l" eaLnBrk="1" hangingPunct="1">
              <a:lnSpc>
                <a:spcPct val="110000"/>
              </a:lnSpc>
              <a:spcBef>
                <a:spcPts val="1000"/>
              </a:spcBef>
              <a:buClrTx/>
              <a:buSzPct val="76000"/>
              <a:buFont typeface="Arial" charset="0"/>
              <a:buChar char="•"/>
            </a:pPr>
            <a:r>
              <a:rPr lang="fr-FR" altLang="fr-FR" sz="2800" dirty="0">
                <a:solidFill>
                  <a:schemeClr val="accent1"/>
                </a:solidFill>
              </a:rPr>
              <a:t>Si l’expertise n’est pas complète le psychologue ne peut faire de recommandation  sur la garde de l’enfant</a:t>
            </a:r>
          </a:p>
        </p:txBody>
      </p:sp>
      <p:sp>
        <p:nvSpPr>
          <p:cNvPr id="121859" name="AutoShape 2"/>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92</a:t>
            </a:fld>
            <a:endParaRPr lang="fr-CA"/>
          </a:p>
        </p:txBody>
      </p:sp>
      <p:pic>
        <p:nvPicPr>
          <p:cNvPr id="7"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idx="1"/>
          </p:nvPr>
        </p:nvSpPr>
        <p:spPr>
          <a:xfrm>
            <a:off x="971600" y="2743200"/>
            <a:ext cx="7200800" cy="3062064"/>
          </a:xfrm>
        </p:spPr>
        <p:txBody>
          <a:bodyPr>
            <a:normAutofit/>
          </a:bodyPr>
          <a:lstStyle/>
          <a:p>
            <a:r>
              <a:rPr lang="fr-FR" altLang="fr-FR" sz="3000" dirty="0">
                <a:solidFill>
                  <a:schemeClr val="accent1"/>
                </a:solidFill>
              </a:rPr>
              <a:t>témoignage</a:t>
            </a:r>
            <a:endParaRPr lang="fr-FR" altLang="fr-FR" sz="3000" dirty="0">
              <a:solidFill>
                <a:schemeClr val="accent1"/>
              </a:solidFill>
              <a:latin typeface="Helvetica" charset="0"/>
              <a:ea typeface="Helvetica" charset="0"/>
              <a:cs typeface="Helvetica" charset="0"/>
            </a:endParaRPr>
          </a:p>
          <a:p>
            <a:r>
              <a:rPr lang="fr-CA" altLang="fr-FR" sz="2400" dirty="0">
                <a:solidFill>
                  <a:schemeClr val="accent1"/>
                </a:solidFill>
                <a:ea typeface="Helvetica" charset="0"/>
                <a:cs typeface="Helvetica" charset="0"/>
              </a:rPr>
              <a:t>Témoin-expert</a:t>
            </a:r>
          </a:p>
          <a:p>
            <a:r>
              <a:rPr lang="fr-CA" altLang="fr-FR" sz="2400" dirty="0">
                <a:solidFill>
                  <a:schemeClr val="accent1"/>
                </a:solidFill>
                <a:ea typeface="Helvetica" charset="0"/>
                <a:cs typeface="Helvetica" charset="0"/>
              </a:rPr>
              <a:t>Témoin de fait</a:t>
            </a:r>
          </a:p>
          <a:p>
            <a:r>
              <a:rPr lang="fr-CA" altLang="fr-FR" sz="2400" dirty="0">
                <a:solidFill>
                  <a:schemeClr val="accent1"/>
                </a:solidFill>
                <a:ea typeface="Helvetica" charset="0"/>
                <a:cs typeface="Helvetica" charset="0"/>
              </a:rPr>
              <a:t>Citation à comparaître (</a:t>
            </a:r>
            <a:r>
              <a:rPr lang="fr-CA" altLang="fr-FR" sz="2400" dirty="0" err="1">
                <a:solidFill>
                  <a:schemeClr val="accent1"/>
                </a:solidFill>
                <a:ea typeface="Helvetica" charset="0"/>
                <a:cs typeface="Helvetica" charset="0"/>
              </a:rPr>
              <a:t>subpoena</a:t>
            </a:r>
            <a:r>
              <a:rPr lang="fr-CA" altLang="fr-FR" sz="2400" dirty="0">
                <a:solidFill>
                  <a:schemeClr val="accent1"/>
                </a:solidFill>
                <a:ea typeface="Helvetica" charset="0"/>
                <a:cs typeface="Helvetica" charset="0"/>
              </a:rPr>
              <a:t>)</a:t>
            </a:r>
          </a:p>
          <a:p>
            <a:endParaRPr lang="fr-CA" dirty="0"/>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93</a:t>
            </a:fld>
            <a:endParaRPr lang="fr-CA"/>
          </a:p>
        </p:txBody>
      </p:sp>
      <p:sp>
        <p:nvSpPr>
          <p:cNvPr id="6" name="Titre 5"/>
          <p:cNvSpPr>
            <a:spLocks noGrp="1"/>
          </p:cNvSpPr>
          <p:nvPr>
            <p:ph type="title"/>
          </p:nvPr>
        </p:nvSpPr>
        <p:spPr/>
        <p:txBody>
          <a:bodyPr/>
          <a:lstStyle/>
          <a:p>
            <a:r>
              <a:rPr lang="fr-CA" dirty="0">
                <a:solidFill>
                  <a:schemeClr val="accent3"/>
                </a:solidFill>
              </a:rPr>
              <a:t>JOUR 1</a:t>
            </a:r>
          </a:p>
        </p:txBody>
      </p:sp>
      <p:pic>
        <p:nvPicPr>
          <p:cNvPr id="8"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5237" y="6410848"/>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958779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a:solidFill>
                  <a:schemeClr val="accent1"/>
                </a:solidFill>
                <a:effectLst>
                  <a:outerShdw blurRad="38100" dist="38100" dir="2700000" algn="tl">
                    <a:srgbClr val="C0C0C0"/>
                  </a:outerShdw>
                </a:effectLst>
              </a:rPr>
              <a:t>Témoignage</a:t>
            </a:r>
          </a:p>
        </p:txBody>
      </p:sp>
      <p:sp>
        <p:nvSpPr>
          <p:cNvPr id="122882" name="Rectangle 1"/>
          <p:cNvSpPr>
            <a:spLocks noGrp="1"/>
          </p:cNvSpPr>
          <p:nvPr>
            <p:ph sz="quarter" idx="1"/>
          </p:nvPr>
        </p:nvSpPr>
        <p:spPr bwMode="auto">
          <a:xfrm>
            <a:off x="457200" y="1524000"/>
            <a:ext cx="8534400" cy="472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bodyPr>
          <a:lstStyle/>
          <a:p>
            <a:pPr algn="l" eaLnBrk="1" hangingPunct="1">
              <a:lnSpc>
                <a:spcPct val="110000"/>
              </a:lnSpc>
              <a:spcBef>
                <a:spcPts val="1000"/>
              </a:spcBef>
              <a:buClrTx/>
              <a:buSzPct val="76000"/>
              <a:buFont typeface="Arial" charset="0"/>
              <a:buChar char="•"/>
            </a:pPr>
            <a:r>
              <a:rPr lang="fr-FR" altLang="fr-FR" sz="2800" dirty="0">
                <a:solidFill>
                  <a:schemeClr val="accent1"/>
                </a:solidFill>
              </a:rPr>
              <a:t> </a:t>
            </a:r>
            <a:r>
              <a:rPr lang="fr-FR" altLang="fr-FR" sz="2800" b="1" dirty="0">
                <a:solidFill>
                  <a:schemeClr val="accent1"/>
                </a:solidFill>
              </a:rPr>
              <a:t>Témoin expert </a:t>
            </a:r>
            <a:r>
              <a:rPr lang="fr-FR" altLang="fr-FR" sz="2800" dirty="0">
                <a:solidFill>
                  <a:schemeClr val="accent1"/>
                </a:solidFill>
              </a:rPr>
              <a:t>: témoigne sur l’expertise et peut donner son opinion et faire des recommandations</a:t>
            </a:r>
          </a:p>
          <a:p>
            <a:pPr algn="l" eaLnBrk="1" hangingPunct="1">
              <a:lnSpc>
                <a:spcPct val="110000"/>
              </a:lnSpc>
              <a:spcBef>
                <a:spcPts val="1000"/>
              </a:spcBef>
              <a:buClrTx/>
              <a:buSzPct val="76000"/>
              <a:buFont typeface="Arial" charset="0"/>
              <a:buChar char="•"/>
            </a:pPr>
            <a:r>
              <a:rPr lang="fr-FR" altLang="fr-FR" sz="2800" b="1" dirty="0">
                <a:solidFill>
                  <a:schemeClr val="accent1"/>
                </a:solidFill>
              </a:rPr>
              <a:t> Témoin de fait </a:t>
            </a:r>
            <a:r>
              <a:rPr lang="fr-FR" altLang="fr-FR" sz="2800" dirty="0">
                <a:solidFill>
                  <a:schemeClr val="accent1"/>
                </a:solidFill>
              </a:rPr>
              <a:t>: ne peut témoigner que sur des faits, (motifs de consultation, thèmes abordés, interventions, appréciation de l’évolution)</a:t>
            </a:r>
          </a:p>
          <a:p>
            <a:pPr marL="682625" lvl="1" indent="-342900" algn="l" eaLnBrk="1" hangingPunct="1">
              <a:lnSpc>
                <a:spcPct val="110000"/>
              </a:lnSpc>
              <a:spcBef>
                <a:spcPts val="500"/>
              </a:spcBef>
              <a:buClrTx/>
              <a:buSzPct val="76000"/>
              <a:buFont typeface="Arial" charset="0"/>
              <a:buChar char="•"/>
            </a:pPr>
            <a:r>
              <a:rPr lang="fr-FR" altLang="fr-FR" sz="2400" dirty="0">
                <a:solidFill>
                  <a:schemeClr val="accent1"/>
                </a:solidFill>
              </a:rPr>
              <a:t>La plus grande prudence</a:t>
            </a:r>
          </a:p>
          <a:p>
            <a:pPr marL="682625" lvl="1" indent="-342900" algn="l" eaLnBrk="1" hangingPunct="1">
              <a:lnSpc>
                <a:spcPct val="110000"/>
              </a:lnSpc>
              <a:spcBef>
                <a:spcPts val="500"/>
              </a:spcBef>
              <a:buClrTx/>
              <a:buSzPct val="76000"/>
              <a:buFont typeface="Arial" charset="0"/>
              <a:buChar char="•"/>
            </a:pPr>
            <a:r>
              <a:rPr lang="fr-FR" altLang="fr-FR" sz="2400" dirty="0">
                <a:solidFill>
                  <a:schemeClr val="accent1"/>
                </a:solidFill>
              </a:rPr>
              <a:t>Ne fait pas de lien de cause à effet</a:t>
            </a:r>
          </a:p>
          <a:p>
            <a:pPr marL="682625" lvl="1" indent="-342900" algn="l" eaLnBrk="1" hangingPunct="1">
              <a:lnSpc>
                <a:spcPct val="110000"/>
              </a:lnSpc>
              <a:spcBef>
                <a:spcPts val="500"/>
              </a:spcBef>
              <a:buClrTx/>
              <a:buSzPct val="76000"/>
              <a:buFont typeface="Arial" charset="0"/>
              <a:buChar char="•"/>
            </a:pPr>
            <a:r>
              <a:rPr lang="fr-FR" altLang="fr-FR" sz="2400" dirty="0">
                <a:solidFill>
                  <a:schemeClr val="accent1"/>
                </a:solidFill>
              </a:rPr>
              <a:t>Ne donne pas son opinion ni ne fait de recommandations</a:t>
            </a:r>
          </a:p>
        </p:txBody>
      </p:sp>
      <p:sp>
        <p:nvSpPr>
          <p:cNvPr id="122884"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endParaRPr lang="fr-FR" altLang="fr-FR" sz="900">
              <a:solidFill>
                <a:srgbClr val="0F3A68"/>
              </a:solidFill>
              <a:latin typeface="Trebuchet MS" charset="0"/>
              <a:ea typeface="Trebuchet MS" charset="0"/>
              <a:cs typeface="Trebuchet MS" charset="0"/>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94</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000" b="1">
                <a:solidFill>
                  <a:schemeClr val="accent1"/>
                </a:solidFill>
                <a:effectLst>
                  <a:outerShdw blurRad="38100" dist="38100" dir="2700000" algn="tl">
                    <a:srgbClr val="C0C0C0"/>
                  </a:outerShdw>
                </a:effectLst>
              </a:rPr>
              <a:t>Prérequis pour être reconnu expert à la Cour</a:t>
            </a:r>
          </a:p>
        </p:txBody>
      </p:sp>
      <p:sp>
        <p:nvSpPr>
          <p:cNvPr id="123906" name="Rectangle 1"/>
          <p:cNvSpPr>
            <a:spLocks noGrp="1"/>
          </p:cNvSpPr>
          <p:nvPr>
            <p:ph sz="quarter" idx="1"/>
          </p:nvPr>
        </p:nvSpPr>
        <p:spPr bwMode="auto">
          <a:xfrm>
            <a:off x="457200" y="1752600"/>
            <a:ext cx="8534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a:bodyPr>
          <a:lstStyle/>
          <a:p>
            <a:pPr algn="l" eaLnBrk="1" hangingPunct="1">
              <a:lnSpc>
                <a:spcPct val="99000"/>
              </a:lnSpc>
              <a:spcBef>
                <a:spcPts val="1000"/>
              </a:spcBef>
              <a:buClrTx/>
              <a:buSzPct val="76000"/>
              <a:buFont typeface="Arial" charset="0"/>
              <a:buChar char="•"/>
            </a:pPr>
            <a:r>
              <a:rPr lang="fr-FR" altLang="fr-FR" sz="2800" dirty="0">
                <a:solidFill>
                  <a:schemeClr val="accent1"/>
                </a:solidFill>
              </a:rPr>
              <a:t>Avoir la formation dans le domaine </a:t>
            </a:r>
          </a:p>
          <a:p>
            <a:pPr algn="l" eaLnBrk="1" hangingPunct="1">
              <a:lnSpc>
                <a:spcPct val="99000"/>
              </a:lnSpc>
              <a:spcBef>
                <a:spcPts val="1000"/>
              </a:spcBef>
              <a:buClrTx/>
              <a:buSzPct val="76000"/>
              <a:buFont typeface="Arial" charset="0"/>
              <a:buChar char="•"/>
            </a:pPr>
            <a:r>
              <a:rPr lang="fr-FR" altLang="fr-FR" sz="2800" dirty="0">
                <a:solidFill>
                  <a:schemeClr val="accent1"/>
                </a:solidFill>
              </a:rPr>
              <a:t>Avoir un minimum d’expérience dans le type d’évaluation </a:t>
            </a:r>
          </a:p>
          <a:p>
            <a:pPr algn="l" eaLnBrk="1" hangingPunct="1">
              <a:lnSpc>
                <a:spcPct val="99000"/>
              </a:lnSpc>
              <a:spcBef>
                <a:spcPts val="1000"/>
              </a:spcBef>
              <a:buClrTx/>
              <a:buSzPct val="76000"/>
              <a:buFont typeface="Arial" charset="0"/>
              <a:buChar char="•"/>
            </a:pPr>
            <a:r>
              <a:rPr lang="fr-FR" altLang="fr-FR" sz="2800" dirty="0">
                <a:solidFill>
                  <a:schemeClr val="accent1"/>
                </a:solidFill>
              </a:rPr>
              <a:t>Être complètement </a:t>
            </a:r>
            <a:r>
              <a:rPr lang="fr-FR" altLang="fr-FR" sz="2800" b="1" dirty="0">
                <a:solidFill>
                  <a:schemeClr val="accent1"/>
                </a:solidFill>
              </a:rPr>
              <a:t>neutre </a:t>
            </a:r>
            <a:r>
              <a:rPr lang="fr-FR" altLang="fr-FR" sz="2800" dirty="0">
                <a:solidFill>
                  <a:schemeClr val="accent1"/>
                </a:solidFill>
              </a:rPr>
              <a:t>face aux personnes concernées</a:t>
            </a:r>
          </a:p>
          <a:p>
            <a:pPr algn="l" eaLnBrk="1" hangingPunct="1">
              <a:lnSpc>
                <a:spcPct val="99000"/>
              </a:lnSpc>
              <a:spcBef>
                <a:spcPts val="1000"/>
              </a:spcBef>
              <a:buClrTx/>
              <a:buSzPct val="76000"/>
              <a:buFont typeface="Arial" charset="0"/>
              <a:buChar char="•"/>
            </a:pPr>
            <a:r>
              <a:rPr lang="fr-FR" altLang="fr-FR" sz="2800" dirty="0">
                <a:solidFill>
                  <a:schemeClr val="accent1"/>
                </a:solidFill>
              </a:rPr>
              <a:t>Formation spécialisée en expertise </a:t>
            </a:r>
            <a:r>
              <a:rPr lang="fr-FR" altLang="fr-FR" sz="2800" dirty="0" err="1">
                <a:solidFill>
                  <a:schemeClr val="accent1"/>
                </a:solidFill>
              </a:rPr>
              <a:t>psycholégale</a:t>
            </a:r>
            <a:r>
              <a:rPr lang="fr-FR" altLang="fr-FR" sz="2800" dirty="0">
                <a:solidFill>
                  <a:schemeClr val="accent1"/>
                </a:solidFill>
              </a:rPr>
              <a:t> pas obligatoire</a:t>
            </a:r>
          </a:p>
        </p:txBody>
      </p:sp>
      <p:sp>
        <p:nvSpPr>
          <p:cNvPr id="123907" name="AutoShape 2"/>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95</a:t>
            </a:fld>
            <a:endParaRPr lang="fr-CA"/>
          </a:p>
        </p:txBody>
      </p:sp>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2"/>
          <p:cNvSpPr>
            <a:spLocks noGrp="1"/>
          </p:cNvSpPr>
          <p:nvPr>
            <p:ph type="title"/>
          </p:nvPr>
        </p:nvSpPr>
        <p:spPr bwMode="auto">
          <a:xfrm>
            <a:off x="475488" y="-33471"/>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8100" tIns="38100" rIns="38100" bIns="38100" numCol="1" anchor="b" anchorCtr="0" compatLnSpc="1">
            <a:prstTxWarp prst="textNoShape">
              <a:avLst/>
            </a:prstTxWarp>
          </a:bodyPr>
          <a:lstStyle/>
          <a:p>
            <a:pPr defTabSz="914400" eaLnBrk="1" hangingPunct="1"/>
            <a:r>
              <a:rPr lang="fr-FR" altLang="fr-FR" sz="3200" b="1">
                <a:solidFill>
                  <a:schemeClr val="accent1"/>
                </a:solidFill>
              </a:rPr>
              <a:t>Citation à comparaître</a:t>
            </a:r>
          </a:p>
        </p:txBody>
      </p:sp>
      <p:sp>
        <p:nvSpPr>
          <p:cNvPr id="167937" name="Rectangle 1"/>
          <p:cNvSpPr>
            <a:spLocks noGrp="1"/>
          </p:cNvSpPr>
          <p:nvPr>
            <p:ph sz="quarter" idx="1"/>
          </p:nvPr>
        </p:nvSpPr>
        <p:spPr bwMode="auto">
          <a:xfrm>
            <a:off x="300038" y="1524000"/>
            <a:ext cx="8504237" cy="4573588"/>
          </a:xfrm>
          <a:ln w="12700" cap="flat">
            <a:miter lim="0"/>
            <a:headEnd/>
            <a:tailEnd/>
          </a:ln>
        </p:spPr>
        <p:txBody>
          <a:bodyPr vert="horz" wrap="square" lIns="38100" tIns="38100" rIns="38100" bIns="38100" numCol="1" anchor="t" anchorCtr="0" compatLnSpc="1">
            <a:prstTxWarp prst="textNoShape">
              <a:avLst/>
            </a:prstTxWarp>
            <a:normAutofit/>
          </a:bodyPr>
          <a:lstStyle/>
          <a:p>
            <a:pPr algn="l" eaLnBrk="1" hangingPunct="1">
              <a:spcBef>
                <a:spcPts val="600"/>
              </a:spcBef>
              <a:buClrTx/>
              <a:buSzPct val="76000"/>
              <a:buFont typeface="Arial" charset="0"/>
              <a:buChar char="•"/>
              <a:defRPr/>
            </a:pPr>
            <a:r>
              <a:rPr lang="fr-FR" sz="2600" b="1" dirty="0" err="1">
                <a:solidFill>
                  <a:schemeClr val="accent1"/>
                </a:solidFill>
                <a:effectLst>
                  <a:outerShdw blurRad="38100" dist="38100" dir="2700000" algn="tl">
                    <a:srgbClr val="C0C0C0"/>
                  </a:outerShdw>
                </a:effectLst>
              </a:rPr>
              <a:t>Subpoena</a:t>
            </a:r>
            <a:r>
              <a:rPr lang="fr-FR" sz="2600" dirty="0">
                <a:solidFill>
                  <a:schemeClr val="accent1"/>
                </a:solidFill>
              </a:rPr>
              <a:t>: </a:t>
            </a:r>
          </a:p>
          <a:p>
            <a:pPr algn="l" eaLnBrk="1" hangingPunct="1">
              <a:spcBef>
                <a:spcPts val="600"/>
              </a:spcBef>
              <a:buClrTx/>
              <a:buSzPct val="76000"/>
              <a:buFont typeface="Arial" charset="0"/>
              <a:buChar char="•"/>
              <a:defRPr/>
            </a:pPr>
            <a:r>
              <a:rPr lang="fr-FR" sz="2600" i="1" dirty="0">
                <a:solidFill>
                  <a:schemeClr val="accent1"/>
                </a:solidFill>
              </a:rPr>
              <a:t>duces </a:t>
            </a:r>
            <a:r>
              <a:rPr lang="fr-FR" sz="2600" i="1" dirty="0" err="1">
                <a:solidFill>
                  <a:schemeClr val="accent1"/>
                </a:solidFill>
              </a:rPr>
              <a:t>tecum</a:t>
            </a:r>
            <a:r>
              <a:rPr lang="fr-FR" sz="2600" i="1" dirty="0">
                <a:solidFill>
                  <a:schemeClr val="accent1"/>
                </a:solidFill>
              </a:rPr>
              <a:t>: </a:t>
            </a:r>
            <a:r>
              <a:rPr lang="fr-FR" sz="2600" dirty="0">
                <a:solidFill>
                  <a:schemeClr val="accent1"/>
                </a:solidFill>
              </a:rPr>
              <a:t>avec documents</a:t>
            </a:r>
          </a:p>
          <a:p>
            <a:pPr algn="l" eaLnBrk="1" hangingPunct="1">
              <a:spcBef>
                <a:spcPts val="600"/>
              </a:spcBef>
              <a:buClrTx/>
              <a:buSzPct val="76000"/>
              <a:buFont typeface="Arial" charset="0"/>
              <a:buChar char="•"/>
              <a:defRPr/>
            </a:pPr>
            <a:r>
              <a:rPr lang="fr-FR" sz="2600" dirty="0">
                <a:solidFill>
                  <a:schemeClr val="accent1"/>
                </a:solidFill>
              </a:rPr>
              <a:t>Ce n’est pas une autorisation à divulguer les renseignements</a:t>
            </a:r>
          </a:p>
          <a:p>
            <a:pPr algn="l" eaLnBrk="1" hangingPunct="1">
              <a:spcBef>
                <a:spcPts val="600"/>
              </a:spcBef>
              <a:buClrTx/>
              <a:buSzPct val="76000"/>
              <a:buFont typeface="Arial" charset="0"/>
              <a:buChar char="•"/>
              <a:defRPr/>
            </a:pPr>
            <a:r>
              <a:rPr lang="fr-FR" sz="2600" dirty="0">
                <a:solidFill>
                  <a:schemeClr val="accent1"/>
                </a:solidFill>
              </a:rPr>
              <a:t>« </a:t>
            </a:r>
            <a:r>
              <a:rPr lang="fr-FR" sz="2600" i="1" dirty="0">
                <a:solidFill>
                  <a:schemeClr val="accent1"/>
                </a:solidFill>
              </a:rPr>
              <a:t>Le Tribunal doit d’office assurer le respect du secret professionnel</a:t>
            </a:r>
            <a:r>
              <a:rPr lang="fr-FR" sz="2600" dirty="0">
                <a:solidFill>
                  <a:schemeClr val="accent1"/>
                </a:solidFill>
              </a:rPr>
              <a:t> » (</a:t>
            </a:r>
            <a:r>
              <a:rPr lang="fr-FR" sz="2600" i="1" dirty="0">
                <a:solidFill>
                  <a:schemeClr val="accent1"/>
                </a:solidFill>
              </a:rPr>
              <a:t>Charte des droits et libertés</a:t>
            </a:r>
            <a:r>
              <a:rPr lang="fr-FR" sz="2600" dirty="0">
                <a:solidFill>
                  <a:schemeClr val="accent1"/>
                </a:solidFill>
              </a:rPr>
              <a:t>, art. 9)</a:t>
            </a:r>
          </a:p>
          <a:p>
            <a:pPr algn="l" eaLnBrk="1" hangingPunct="1">
              <a:spcBef>
                <a:spcPts val="600"/>
              </a:spcBef>
              <a:buClrTx/>
              <a:buSzPct val="76000"/>
              <a:buFont typeface="Arial" charset="0"/>
              <a:buChar char="•"/>
              <a:defRPr/>
            </a:pPr>
            <a:r>
              <a:rPr lang="fr-FR" sz="2600" dirty="0">
                <a:solidFill>
                  <a:schemeClr val="accent1"/>
                </a:solidFill>
              </a:rPr>
              <a:t>Le client peut relever le psychologue de son obligation de garder le secret professionnel ou une loi peut l’autoriser ou le contraindre à divulguer des informations confidentielles</a:t>
            </a:r>
          </a:p>
          <a:p>
            <a:pPr>
              <a:spcBef>
                <a:spcPts val="600"/>
              </a:spcBef>
              <a:buClrTx/>
              <a:buSzPct val="76000"/>
              <a:buFont typeface="Arial" charset="0"/>
              <a:buChar char="•"/>
              <a:defRPr/>
            </a:pPr>
            <a:r>
              <a:rPr lang="fr-FR" sz="2600" dirty="0">
                <a:solidFill>
                  <a:schemeClr val="accent1"/>
                </a:solidFill>
              </a:rPr>
              <a:t>Le juge peut le relever </a:t>
            </a:r>
            <a:r>
              <a:rPr lang="fr-CA" sz="2600" dirty="0">
                <a:solidFill>
                  <a:schemeClr val="accent1"/>
                </a:solidFill>
              </a:rPr>
              <a:t>de son obligation de garder le secret professionnel </a:t>
            </a:r>
            <a:endParaRPr lang="fr-FR" sz="2600" dirty="0">
              <a:solidFill>
                <a:schemeClr val="accent1"/>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96</a:t>
            </a:fld>
            <a:endParaRPr lang="fr-CA"/>
          </a:p>
        </p:txBody>
      </p:sp>
      <p:pic>
        <p:nvPicPr>
          <p:cNvPr id="6"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p:cNvSpPr>
          <p:nvPr>
            <p:ph type="title"/>
          </p:nvPr>
        </p:nvSpPr>
        <p:spPr bwMode="auto">
          <a:xfrm>
            <a:off x="457200" y="427038"/>
            <a:ext cx="8686800" cy="563562"/>
          </a:xfrm>
          <a:ln w="12700" cap="flat">
            <a:miter lim="0"/>
            <a:headEnd/>
            <a:tailEnd/>
          </a:ln>
        </p:spPr>
        <p:txBody>
          <a:bodyPr vert="horz" wrap="square" lIns="50800" tIns="50800" rIns="50800" bIns="50800" numCol="1" anchor="ctr" anchorCtr="0" compatLnSpc="1">
            <a:prstTxWarp prst="textNoShape">
              <a:avLst/>
            </a:prstTxWarp>
          </a:bodyPr>
          <a:lstStyle/>
          <a:p>
            <a:pPr defTabSz="914400" eaLnBrk="1" hangingPunct="1">
              <a:lnSpc>
                <a:spcPct val="75000"/>
              </a:lnSpc>
              <a:defRPr/>
            </a:pPr>
            <a:r>
              <a:rPr lang="fr-FR" sz="3200" b="1">
                <a:solidFill>
                  <a:schemeClr val="accent1"/>
                </a:solidFill>
                <a:effectLst>
                  <a:outerShdw blurRad="38100" dist="38100" dir="2700000" algn="tl">
                    <a:srgbClr val="C0C0C0"/>
                  </a:outerShdw>
                </a:effectLst>
              </a:rPr>
              <a:t>Honoraires pour témoignage</a:t>
            </a:r>
          </a:p>
        </p:txBody>
      </p:sp>
      <p:sp>
        <p:nvSpPr>
          <p:cNvPr id="125954" name="Rectangle 1"/>
          <p:cNvSpPr>
            <a:spLocks noGrp="1"/>
          </p:cNvSpPr>
          <p:nvPr>
            <p:ph sz="quarter" idx="1"/>
          </p:nvPr>
        </p:nvSpPr>
        <p:spPr bwMode="auto">
          <a:xfrm>
            <a:off x="457200" y="1752600"/>
            <a:ext cx="85344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Autofit/>
          </a:bodyPr>
          <a:lstStyle/>
          <a:p>
            <a:pPr algn="l" eaLnBrk="1" hangingPunct="1">
              <a:lnSpc>
                <a:spcPct val="110000"/>
              </a:lnSpc>
              <a:spcBef>
                <a:spcPts val="1000"/>
              </a:spcBef>
              <a:buClrTx/>
              <a:buSzPct val="76000"/>
              <a:buFont typeface="Arial" charset="0"/>
              <a:buChar char="•"/>
            </a:pPr>
            <a:r>
              <a:rPr lang="fr-FR" altLang="fr-FR" sz="2600" b="1" dirty="0">
                <a:solidFill>
                  <a:schemeClr val="accent1"/>
                </a:solidFill>
              </a:rPr>
              <a:t>Expert </a:t>
            </a:r>
            <a:r>
              <a:rPr lang="fr-FR" altLang="fr-FR" sz="2600" dirty="0">
                <a:solidFill>
                  <a:schemeClr val="accent1"/>
                </a:solidFill>
              </a:rPr>
              <a:t>: les honoraires sont défrayés par le client, ils sont justes et raisonnables et explicités dans le consentement initial</a:t>
            </a:r>
          </a:p>
          <a:p>
            <a:pPr algn="l" eaLnBrk="1" hangingPunct="1">
              <a:lnSpc>
                <a:spcPct val="110000"/>
              </a:lnSpc>
              <a:spcBef>
                <a:spcPts val="1000"/>
              </a:spcBef>
              <a:buClrTx/>
              <a:buSzPct val="76000"/>
              <a:buFont typeface="Arial" charset="0"/>
              <a:buChar char="•"/>
            </a:pPr>
            <a:r>
              <a:rPr lang="fr-FR" altLang="fr-FR" sz="2600" b="1" dirty="0">
                <a:solidFill>
                  <a:schemeClr val="accent1"/>
                </a:solidFill>
              </a:rPr>
              <a:t>Témoin de fait assigné par </a:t>
            </a:r>
            <a:r>
              <a:rPr lang="fr-FR" altLang="fr-FR" sz="2600" b="1" dirty="0" err="1">
                <a:solidFill>
                  <a:schemeClr val="accent1"/>
                </a:solidFill>
              </a:rPr>
              <a:t>subpoena</a:t>
            </a:r>
            <a:r>
              <a:rPr lang="fr-FR" altLang="fr-FR" sz="2600" b="1" dirty="0">
                <a:solidFill>
                  <a:schemeClr val="accent1"/>
                </a:solidFill>
              </a:rPr>
              <a:t> </a:t>
            </a:r>
            <a:r>
              <a:rPr lang="fr-FR" altLang="fr-FR" sz="2600" dirty="0">
                <a:solidFill>
                  <a:schemeClr val="accent1"/>
                </a:solidFill>
              </a:rPr>
              <a:t>: les honoraires ne peuvent être imposés au client. On peut le demander, mais on ne peut refuser de témoigner parce que le client refuse de défrayer les coûts</a:t>
            </a:r>
          </a:p>
          <a:p>
            <a:pPr algn="l" eaLnBrk="1" hangingPunct="1">
              <a:lnSpc>
                <a:spcPct val="110000"/>
              </a:lnSpc>
              <a:spcBef>
                <a:spcPts val="1000"/>
              </a:spcBef>
              <a:buClrTx/>
              <a:buSzPct val="76000"/>
              <a:buFont typeface="Arial" charset="0"/>
              <a:buChar char="•"/>
            </a:pPr>
            <a:r>
              <a:rPr lang="fr-FR" altLang="fr-FR" sz="2600" dirty="0">
                <a:solidFill>
                  <a:schemeClr val="accent1"/>
                </a:solidFill>
              </a:rPr>
              <a:t>Réclamer indemnités au ministère de la Justice en vertu du </a:t>
            </a:r>
            <a:r>
              <a:rPr lang="fr-FR" altLang="fr-FR" sz="2600" i="1" dirty="0">
                <a:solidFill>
                  <a:schemeClr val="accent1"/>
                </a:solidFill>
              </a:rPr>
              <a:t>Règlement sur les indemnités et allocations payables aux témoins assignés devant les Cours de justice</a:t>
            </a:r>
          </a:p>
        </p:txBody>
      </p:sp>
      <p:sp>
        <p:nvSpPr>
          <p:cNvPr id="125956" name="AutoShape 3"/>
          <p:cNvSpPr>
            <a:spLocks/>
          </p:cNvSpPr>
          <p:nvPr/>
        </p:nvSpPr>
        <p:spPr bwMode="auto">
          <a:xfrm>
            <a:off x="6324600" y="6397625"/>
            <a:ext cx="1174750" cy="482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lIns="50800" tIns="50800" rIns="50800" bIns="50800"/>
          <a:lstStyle>
            <a:lvl1pPr eaLnBrk="0" hangingPunct="0">
              <a:defRPr sz="1200">
                <a:solidFill>
                  <a:srgbClr val="000000"/>
                </a:solidFill>
                <a:latin typeface="Helvetica" charset="0"/>
                <a:ea typeface="Helvetica" charset="0"/>
                <a:cs typeface="Helvetica" charset="0"/>
                <a:sym typeface="Helvetica" charset="0"/>
              </a:defRPr>
            </a:lvl1pPr>
            <a:lvl2pPr marL="742950" indent="-285750" eaLnBrk="0" hangingPunct="0">
              <a:defRPr sz="1200">
                <a:solidFill>
                  <a:srgbClr val="000000"/>
                </a:solidFill>
                <a:latin typeface="Helvetica" charset="0"/>
                <a:ea typeface="Helvetica" charset="0"/>
                <a:cs typeface="Helvetica" charset="0"/>
                <a:sym typeface="Helvetica" charset="0"/>
              </a:defRPr>
            </a:lvl2pPr>
            <a:lvl3pPr marL="1143000" indent="-228600" eaLnBrk="0" hangingPunct="0">
              <a:defRPr sz="1200">
                <a:solidFill>
                  <a:srgbClr val="000000"/>
                </a:solidFill>
                <a:latin typeface="Helvetica" charset="0"/>
                <a:ea typeface="Helvetica" charset="0"/>
                <a:cs typeface="Helvetica" charset="0"/>
                <a:sym typeface="Helvetica" charset="0"/>
              </a:defRPr>
            </a:lvl3pPr>
            <a:lvl4pPr marL="1600200" indent="-228600" eaLnBrk="0" hangingPunct="0">
              <a:defRPr sz="1200">
                <a:solidFill>
                  <a:srgbClr val="000000"/>
                </a:solidFill>
                <a:latin typeface="Helvetica" charset="0"/>
                <a:ea typeface="Helvetica" charset="0"/>
                <a:cs typeface="Helvetica" charset="0"/>
                <a:sym typeface="Helvetica" charset="0"/>
              </a:defRPr>
            </a:lvl4pPr>
            <a:lvl5pPr marL="2057400" indent="-228600" eaLnBrk="0" hangingPunct="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r" defTabSz="914400" eaLnBrk="1" hangingPunct="1"/>
            <a:r>
              <a:rPr lang="fr-FR" altLang="fr-FR" sz="900">
                <a:solidFill>
                  <a:srgbClr val="0F3A68"/>
                </a:solidFill>
                <a:latin typeface="Trebuchet MS" charset="0"/>
                <a:ea typeface="Trebuchet MS" charset="0"/>
                <a:cs typeface="Trebuchet MS" charset="0"/>
              </a:rPr>
              <a:t> </a:t>
            </a: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97</a:t>
            </a:fld>
            <a:endParaRPr lang="fr-CA"/>
          </a:p>
        </p:txBody>
      </p:sp>
      <p:pic>
        <p:nvPicPr>
          <p:cNvPr id="7" name="Picture 2" descr="LOGO_OPQ_Couleur_Medi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1"/>
          <p:cNvSpPr>
            <a:spLocks noGrp="1"/>
          </p:cNvSpPr>
          <p:nvPr>
            <p:ph type="title"/>
          </p:nvPr>
        </p:nvSpPr>
        <p:spPr bwMode="auto">
          <a:xfrm>
            <a:off x="457200" y="15929"/>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b" anchorCtr="0" compatLnSpc="1">
            <a:prstTxWarp prst="textNoShape">
              <a:avLst/>
            </a:prstTxWarp>
          </a:bodyPr>
          <a:lstStyle/>
          <a:p>
            <a:pPr defTabSz="914400" eaLnBrk="1" hangingPunct="1"/>
            <a:r>
              <a:rPr lang="fr-FR" altLang="fr-FR" sz="3200" b="1">
                <a:solidFill>
                  <a:schemeClr val="accent1"/>
                </a:solidFill>
              </a:rPr>
              <a:t>Références</a:t>
            </a:r>
          </a:p>
        </p:txBody>
      </p:sp>
      <p:sp>
        <p:nvSpPr>
          <p:cNvPr id="143363" name="Rectangle 2"/>
          <p:cNvSpPr>
            <a:spLocks noGrp="1"/>
          </p:cNvSpPr>
          <p:nvPr>
            <p:ph sz="quarter" idx="1"/>
          </p:nvPr>
        </p:nvSpPr>
        <p:spPr bwMode="auto">
          <a:xfrm>
            <a:off x="457200" y="1216025"/>
            <a:ext cx="8229600" cy="4940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50800" tIns="50800" rIns="50800" bIns="50800" numCol="1" anchor="t" anchorCtr="0" compatLnSpc="1">
            <a:prstTxWarp prst="textNoShape">
              <a:avLst/>
            </a:prstTxWarp>
            <a:normAutofit fontScale="92500" lnSpcReduction="10000"/>
          </a:bodyPr>
          <a:lstStyle/>
          <a:p>
            <a:pPr>
              <a:lnSpc>
                <a:spcPct val="80000"/>
              </a:lnSpc>
              <a:spcBef>
                <a:spcPts val="600"/>
              </a:spcBef>
              <a:buFont typeface="Arial" charset="0"/>
              <a:buChar char="•"/>
            </a:pPr>
            <a:endParaRPr lang="fr-FR" altLang="fr-FR" sz="2000" dirty="0">
              <a:solidFill>
                <a:schemeClr val="accent1"/>
              </a:solidFill>
            </a:endParaRPr>
          </a:p>
          <a:p>
            <a:pPr>
              <a:lnSpc>
                <a:spcPct val="80000"/>
              </a:lnSpc>
              <a:spcBef>
                <a:spcPts val="600"/>
              </a:spcBef>
              <a:buFont typeface="Arial" charset="0"/>
              <a:buChar char="•"/>
            </a:pPr>
            <a:r>
              <a:rPr lang="fr-FR" altLang="fr-FR" sz="2000" dirty="0">
                <a:solidFill>
                  <a:schemeClr val="accent1"/>
                </a:solidFill>
              </a:rPr>
              <a:t>Lignes directrices pour l’expertise en matière de garde d’enfants et des droits d’accès</a:t>
            </a:r>
          </a:p>
          <a:p>
            <a:pPr marL="0" indent="0" algn="l" eaLnBrk="1" hangingPunct="1">
              <a:lnSpc>
                <a:spcPct val="80000"/>
              </a:lnSpc>
              <a:spcBef>
                <a:spcPts val="600"/>
              </a:spcBef>
              <a:buNone/>
            </a:pPr>
            <a:endParaRPr lang="fr-FR" altLang="fr-FR" sz="2000" dirty="0">
              <a:solidFill>
                <a:schemeClr val="accent1"/>
              </a:solidFill>
            </a:endParaRPr>
          </a:p>
          <a:p>
            <a:pPr algn="l" eaLnBrk="1" hangingPunct="1">
              <a:lnSpc>
                <a:spcPct val="80000"/>
              </a:lnSpc>
              <a:spcBef>
                <a:spcPts val="600"/>
              </a:spcBef>
              <a:buFont typeface="Arial" charset="0"/>
              <a:buChar char="•"/>
            </a:pPr>
            <a:r>
              <a:rPr lang="fr-FR" altLang="fr-FR" sz="2000" dirty="0">
                <a:solidFill>
                  <a:schemeClr val="accent1"/>
                </a:solidFill>
              </a:rPr>
              <a:t>Recommandations concernant le témoignage en cour. Fiche déontologique, mai 2000</a:t>
            </a:r>
          </a:p>
          <a:p>
            <a:pPr marL="0" indent="0" algn="l" eaLnBrk="1" hangingPunct="1">
              <a:lnSpc>
                <a:spcPct val="80000"/>
              </a:lnSpc>
              <a:spcBef>
                <a:spcPts val="600"/>
              </a:spcBef>
              <a:buNone/>
            </a:pPr>
            <a:r>
              <a:rPr lang="fr-FR" altLang="fr-FR" sz="2000" dirty="0">
                <a:solidFill>
                  <a:schemeClr val="accent1"/>
                </a:solidFill>
              </a:rPr>
              <a:t> </a:t>
            </a:r>
          </a:p>
          <a:p>
            <a:pPr algn="l" eaLnBrk="1" hangingPunct="1">
              <a:lnSpc>
                <a:spcPct val="80000"/>
              </a:lnSpc>
              <a:spcBef>
                <a:spcPts val="600"/>
              </a:spcBef>
              <a:buFont typeface="Arial" charset="0"/>
              <a:buChar char="•"/>
            </a:pPr>
            <a:r>
              <a:rPr lang="fr-FR" altLang="fr-FR" sz="2000" dirty="0">
                <a:solidFill>
                  <a:schemeClr val="accent1"/>
                </a:solidFill>
              </a:rPr>
              <a:t>L’expertise </a:t>
            </a:r>
            <a:r>
              <a:rPr lang="fr-FR" altLang="fr-FR" sz="2000" dirty="0" err="1">
                <a:solidFill>
                  <a:schemeClr val="accent1"/>
                </a:solidFill>
              </a:rPr>
              <a:t>psycholégale</a:t>
            </a:r>
            <a:r>
              <a:rPr lang="fr-FR" altLang="fr-FR" sz="2000" dirty="0">
                <a:solidFill>
                  <a:schemeClr val="accent1"/>
                </a:solidFill>
              </a:rPr>
              <a:t> (partie 1). Fiche déontologique, septembre 2002</a:t>
            </a:r>
          </a:p>
          <a:p>
            <a:pPr marL="0" indent="0" algn="l" eaLnBrk="1" hangingPunct="1">
              <a:lnSpc>
                <a:spcPct val="80000"/>
              </a:lnSpc>
              <a:spcBef>
                <a:spcPts val="600"/>
              </a:spcBef>
              <a:buNone/>
            </a:pPr>
            <a:r>
              <a:rPr lang="fr-FR" altLang="fr-FR" sz="2000" dirty="0">
                <a:solidFill>
                  <a:schemeClr val="accent1"/>
                </a:solidFill>
              </a:rPr>
              <a:t> </a:t>
            </a:r>
          </a:p>
          <a:p>
            <a:pPr algn="l" eaLnBrk="1" hangingPunct="1">
              <a:lnSpc>
                <a:spcPct val="80000"/>
              </a:lnSpc>
              <a:spcBef>
                <a:spcPts val="600"/>
              </a:spcBef>
              <a:buFont typeface="Arial" charset="0"/>
              <a:buChar char="•"/>
            </a:pPr>
            <a:r>
              <a:rPr lang="fr-FR" altLang="fr-FR" sz="2000" dirty="0">
                <a:solidFill>
                  <a:schemeClr val="accent1"/>
                </a:solidFill>
              </a:rPr>
              <a:t>L’expertise </a:t>
            </a:r>
            <a:r>
              <a:rPr lang="fr-FR" altLang="fr-FR" sz="2000" dirty="0" err="1">
                <a:solidFill>
                  <a:schemeClr val="accent1"/>
                </a:solidFill>
              </a:rPr>
              <a:t>psycholégale</a:t>
            </a:r>
            <a:r>
              <a:rPr lang="fr-FR" altLang="fr-FR" sz="2000" dirty="0">
                <a:solidFill>
                  <a:schemeClr val="accent1"/>
                </a:solidFill>
              </a:rPr>
              <a:t> (partie 2). Fiche déontologique, novembre 2002</a:t>
            </a:r>
          </a:p>
          <a:p>
            <a:pPr marL="0" indent="0" algn="l" eaLnBrk="1" hangingPunct="1">
              <a:lnSpc>
                <a:spcPct val="80000"/>
              </a:lnSpc>
              <a:spcBef>
                <a:spcPts val="600"/>
              </a:spcBef>
              <a:buNone/>
            </a:pPr>
            <a:r>
              <a:rPr lang="fr-FR" altLang="fr-FR" sz="2000" dirty="0">
                <a:solidFill>
                  <a:schemeClr val="accent1"/>
                </a:solidFill>
              </a:rPr>
              <a:t> </a:t>
            </a:r>
          </a:p>
          <a:p>
            <a:pPr algn="l" eaLnBrk="1" hangingPunct="1">
              <a:lnSpc>
                <a:spcPct val="80000"/>
              </a:lnSpc>
              <a:spcBef>
                <a:spcPts val="600"/>
              </a:spcBef>
              <a:buFont typeface="Arial" charset="0"/>
              <a:buChar char="•"/>
            </a:pPr>
            <a:r>
              <a:rPr lang="fr-FR" altLang="fr-FR" sz="2000" dirty="0">
                <a:solidFill>
                  <a:schemeClr val="accent1"/>
                </a:solidFill>
              </a:rPr>
              <a:t>Brunet, L. (</a:t>
            </a:r>
            <a:r>
              <a:rPr lang="fr-FR" altLang="fr-FR" sz="2000" dirty="0" err="1">
                <a:solidFill>
                  <a:schemeClr val="accent1"/>
                </a:solidFill>
              </a:rPr>
              <a:t>dir</a:t>
            </a:r>
            <a:r>
              <a:rPr lang="fr-FR" altLang="fr-FR" sz="2000" dirty="0">
                <a:solidFill>
                  <a:schemeClr val="accent1"/>
                </a:solidFill>
              </a:rPr>
              <a:t>.) (1999). : </a:t>
            </a:r>
            <a:r>
              <a:rPr lang="fr-FR" altLang="fr-FR" sz="2000" i="1" dirty="0">
                <a:solidFill>
                  <a:schemeClr val="accent1"/>
                </a:solidFill>
              </a:rPr>
              <a:t>L’expertise </a:t>
            </a:r>
            <a:r>
              <a:rPr lang="fr-FR" altLang="fr-FR" sz="2000" i="1" dirty="0" err="1">
                <a:solidFill>
                  <a:schemeClr val="accent1"/>
                </a:solidFill>
              </a:rPr>
              <a:t>psycholégale</a:t>
            </a:r>
            <a:r>
              <a:rPr lang="fr-FR" altLang="fr-FR" sz="2000" i="1" dirty="0">
                <a:solidFill>
                  <a:schemeClr val="accent1"/>
                </a:solidFill>
              </a:rPr>
              <a:t>. Balises méthodologiques et déontologiques.</a:t>
            </a:r>
            <a:r>
              <a:rPr lang="fr-FR" altLang="fr-FR" sz="2000" dirty="0">
                <a:solidFill>
                  <a:schemeClr val="accent1"/>
                </a:solidFill>
              </a:rPr>
              <a:t> Sainte-Foy, Presse de l’Université du Québec. pp. 144-157</a:t>
            </a:r>
          </a:p>
          <a:p>
            <a:pPr marL="0" indent="0" algn="l" eaLnBrk="1" hangingPunct="1">
              <a:lnSpc>
                <a:spcPct val="80000"/>
              </a:lnSpc>
              <a:spcBef>
                <a:spcPts val="600"/>
              </a:spcBef>
              <a:buNone/>
            </a:pPr>
            <a:endParaRPr lang="fr-FR" altLang="fr-FR" sz="2000" dirty="0">
              <a:solidFill>
                <a:schemeClr val="accent1"/>
              </a:solidFill>
            </a:endParaRPr>
          </a:p>
          <a:p>
            <a:pPr>
              <a:lnSpc>
                <a:spcPct val="80000"/>
              </a:lnSpc>
              <a:spcBef>
                <a:spcPts val="600"/>
              </a:spcBef>
              <a:buFont typeface="Arial" charset="0"/>
              <a:buChar char="•"/>
            </a:pPr>
            <a:r>
              <a:rPr lang="fr-CA" altLang="fr-FR" sz="2000" i="1" dirty="0">
                <a:solidFill>
                  <a:schemeClr val="accent1"/>
                </a:solidFill>
              </a:rPr>
              <a:t>Distinctions entre le rôle d’expert </a:t>
            </a:r>
            <a:r>
              <a:rPr lang="fr-CA" altLang="fr-FR" sz="2000" i="1" dirty="0" err="1">
                <a:solidFill>
                  <a:schemeClr val="accent1"/>
                </a:solidFill>
              </a:rPr>
              <a:t>psycholégal</a:t>
            </a:r>
            <a:r>
              <a:rPr lang="fr-CA" altLang="fr-FR" sz="2000" i="1" dirty="0">
                <a:solidFill>
                  <a:schemeClr val="accent1"/>
                </a:solidFill>
              </a:rPr>
              <a:t> et celui de praticien. </a:t>
            </a:r>
            <a:r>
              <a:rPr lang="fr-CA" altLang="fr-FR" sz="2000" dirty="0">
                <a:solidFill>
                  <a:schemeClr val="accent1"/>
                </a:solidFill>
              </a:rPr>
              <a:t>Chronique professionnelle, septembre 2009</a:t>
            </a:r>
            <a:r>
              <a:rPr lang="fr-FR" altLang="fr-FR" sz="2000" dirty="0">
                <a:solidFill>
                  <a:schemeClr val="accent1"/>
                </a:solidFill>
              </a:rPr>
              <a:t> </a:t>
            </a:r>
          </a:p>
          <a:p>
            <a:pPr marL="0" indent="0">
              <a:lnSpc>
                <a:spcPct val="80000"/>
              </a:lnSpc>
              <a:spcBef>
                <a:spcPts val="600"/>
              </a:spcBef>
              <a:buNone/>
            </a:pPr>
            <a:endParaRPr lang="fr-FR" altLang="fr-FR" sz="2000" dirty="0">
              <a:solidFill>
                <a:schemeClr val="accent1"/>
              </a:solidFill>
            </a:endParaRPr>
          </a:p>
          <a:p>
            <a:pPr>
              <a:lnSpc>
                <a:spcPct val="80000"/>
              </a:lnSpc>
              <a:spcBef>
                <a:spcPts val="600"/>
              </a:spcBef>
              <a:buFont typeface="Arial" charset="0"/>
              <a:buChar char="•"/>
            </a:pPr>
            <a:r>
              <a:rPr lang="fr-CA" sz="2100" i="1" dirty="0">
                <a:solidFill>
                  <a:schemeClr val="accent1"/>
                </a:solidFill>
              </a:rPr>
              <a:t>Pédophilie : enjeux de mesure et de transparence</a:t>
            </a:r>
            <a:r>
              <a:rPr lang="fr-CA" sz="2100" dirty="0">
                <a:solidFill>
                  <a:schemeClr val="accent1"/>
                </a:solidFill>
              </a:rPr>
              <a:t>, juin 2018</a:t>
            </a:r>
          </a:p>
          <a:p>
            <a:pPr>
              <a:lnSpc>
                <a:spcPct val="80000"/>
              </a:lnSpc>
              <a:spcBef>
                <a:spcPts val="600"/>
              </a:spcBef>
              <a:buFont typeface="Arial" charset="0"/>
              <a:buChar char="•"/>
            </a:pPr>
            <a:endParaRPr lang="fr-FR" altLang="fr-FR" sz="2000" dirty="0">
              <a:solidFill>
                <a:schemeClr val="accent1"/>
              </a:solidFill>
            </a:endParaRPr>
          </a:p>
        </p:txBody>
      </p:sp>
      <p:sp>
        <p:nvSpPr>
          <p:cNvPr id="2" name="Espace réservé du pied de page 1"/>
          <p:cNvSpPr>
            <a:spLocks noGrp="1"/>
          </p:cNvSpPr>
          <p:nvPr>
            <p:ph type="ftr" sz="quarter" idx="11"/>
          </p:nvPr>
        </p:nvSpPr>
        <p:spPr/>
        <p:txBody>
          <a:bodyPr/>
          <a:lstStyle/>
          <a:p>
            <a:r>
              <a:rPr lang="fr-CA"/>
              <a:t>© 2019 Tous droits réservés     </a:t>
            </a:r>
          </a:p>
        </p:txBody>
      </p:sp>
      <p:sp>
        <p:nvSpPr>
          <p:cNvPr id="3" name="Espace réservé du numéro de diapositive 2"/>
          <p:cNvSpPr>
            <a:spLocks noGrp="1"/>
          </p:cNvSpPr>
          <p:nvPr>
            <p:ph type="sldNum" sz="quarter" idx="12"/>
          </p:nvPr>
        </p:nvSpPr>
        <p:spPr/>
        <p:txBody>
          <a:bodyPr/>
          <a:lstStyle/>
          <a:p>
            <a:fld id="{16C1713F-BDD9-A04C-8DBE-10777D6F679B}" type="slidenum">
              <a:rPr lang="fr-CA" smtClean="0"/>
              <a:t>98</a:t>
            </a:fld>
            <a:endParaRPr lang="fr-CA"/>
          </a:p>
        </p:txBody>
      </p:sp>
      <p:pic>
        <p:nvPicPr>
          <p:cNvPr id="6"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81328"/>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idx="1"/>
          </p:nvPr>
        </p:nvSpPr>
        <p:spPr/>
        <p:txBody>
          <a:bodyPr>
            <a:normAutofit/>
          </a:bodyPr>
          <a:lstStyle/>
          <a:p>
            <a:r>
              <a:rPr lang="fr-CA" sz="3200" dirty="0">
                <a:solidFill>
                  <a:schemeClr val="accent1"/>
                </a:solidFill>
              </a:rPr>
              <a:t>Scénario</a:t>
            </a:r>
          </a:p>
          <a:p>
            <a:r>
              <a:rPr lang="fr-CA" sz="3200" dirty="0">
                <a:solidFill>
                  <a:schemeClr val="accent1"/>
                </a:solidFill>
              </a:rPr>
              <a:t>Inconduite sexuelle</a:t>
            </a:r>
          </a:p>
        </p:txBody>
      </p:sp>
      <p:sp>
        <p:nvSpPr>
          <p:cNvPr id="3" name="Espace réservé du pied de page 2"/>
          <p:cNvSpPr>
            <a:spLocks noGrp="1"/>
          </p:cNvSpPr>
          <p:nvPr>
            <p:ph type="ftr" sz="quarter" idx="11"/>
          </p:nvPr>
        </p:nvSpPr>
        <p:spPr/>
        <p:txBody>
          <a:bodyPr/>
          <a:lstStyle/>
          <a:p>
            <a:r>
              <a:rPr lang="fr-CA"/>
              <a:t>© 2019 Tous droits réservés     </a:t>
            </a:r>
          </a:p>
        </p:txBody>
      </p:sp>
      <p:sp>
        <p:nvSpPr>
          <p:cNvPr id="4" name="Espace réservé du numéro de diapositive 3"/>
          <p:cNvSpPr>
            <a:spLocks noGrp="1"/>
          </p:cNvSpPr>
          <p:nvPr>
            <p:ph type="sldNum" sz="quarter" idx="12"/>
          </p:nvPr>
        </p:nvSpPr>
        <p:spPr/>
        <p:txBody>
          <a:bodyPr/>
          <a:lstStyle/>
          <a:p>
            <a:fld id="{16C1713F-BDD9-A04C-8DBE-10777D6F679B}" type="slidenum">
              <a:rPr lang="fr-CA" smtClean="0"/>
              <a:t>99</a:t>
            </a:fld>
            <a:endParaRPr lang="fr-CA"/>
          </a:p>
        </p:txBody>
      </p:sp>
      <p:sp>
        <p:nvSpPr>
          <p:cNvPr id="6" name="Titre 5"/>
          <p:cNvSpPr>
            <a:spLocks noGrp="1"/>
          </p:cNvSpPr>
          <p:nvPr>
            <p:ph type="title"/>
          </p:nvPr>
        </p:nvSpPr>
        <p:spPr/>
        <p:txBody>
          <a:bodyPr/>
          <a:lstStyle/>
          <a:p>
            <a:r>
              <a:rPr lang="fr-CA" dirty="0">
                <a:solidFill>
                  <a:schemeClr val="accent3"/>
                </a:solidFill>
              </a:rPr>
              <a:t>JOUR 1</a:t>
            </a:r>
          </a:p>
        </p:txBody>
      </p:sp>
      <p:pic>
        <p:nvPicPr>
          <p:cNvPr id="8" name="Picture 2" descr="LOGO_OPQ_Couleur_Medi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324" y="6398864"/>
            <a:ext cx="1066552" cy="35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39339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572E2D"/>
      </a:dk1>
      <a:lt1>
        <a:srgbClr val="2A5657"/>
      </a:lt1>
      <a:dk2>
        <a:srgbClr val="A7A7A7"/>
      </a:dk2>
      <a:lt2>
        <a:srgbClr val="535353"/>
      </a:lt2>
      <a:accent1>
        <a:srgbClr val="7FD13B"/>
      </a:accent1>
      <a:accent2>
        <a:srgbClr val="EA157A"/>
      </a:accent2>
      <a:accent3>
        <a:srgbClr val="ACB4B4"/>
      </a:accent3>
      <a:accent4>
        <a:srgbClr val="492625"/>
      </a:accent4>
      <a:accent5>
        <a:srgbClr val="C0E5AF"/>
      </a:accent5>
      <a:accent6>
        <a:srgbClr val="D4126E"/>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2779</TotalTime>
  <Words>6653</Words>
  <Application>Microsoft Macintosh PowerPoint</Application>
  <PresentationFormat>Affichage à l'écran (4:3)</PresentationFormat>
  <Paragraphs>883</Paragraphs>
  <Slides>116</Slides>
  <Notes>52</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116</vt:i4>
      </vt:variant>
    </vt:vector>
  </HeadingPairs>
  <TitlesOfParts>
    <vt:vector size="127" baseType="lpstr">
      <vt:lpstr>Arial</vt:lpstr>
      <vt:lpstr>Calibri</vt:lpstr>
      <vt:lpstr>Gill Sans</vt:lpstr>
      <vt:lpstr>Helvetica</vt:lpstr>
      <vt:lpstr>Noteworthy Bold</vt:lpstr>
      <vt:lpstr>Papyrus</vt:lpstr>
      <vt:lpstr>Trebuchet MS</vt:lpstr>
      <vt:lpstr>Wingdings</vt:lpstr>
      <vt:lpstr>Wingdings 2</vt:lpstr>
      <vt:lpstr>Wingdings 3</vt:lpstr>
      <vt:lpstr>Civil</vt:lpstr>
      <vt:lpstr>Présentation PowerPoint</vt:lpstr>
      <vt:lpstr>Présentation PowerPoint</vt:lpstr>
      <vt:lpstr>Déontologie et professionnalisme</vt:lpstr>
      <vt:lpstr>Transmission des travaux</vt:lpstr>
      <vt:lpstr>Jour 1</vt:lpstr>
      <vt:lpstr>Jour 2</vt:lpstr>
      <vt:lpstr>JOUR 1</vt:lpstr>
      <vt:lpstr>Éthique</vt:lpstr>
      <vt:lpstr>Déontologie</vt:lpstr>
      <vt:lpstr>Réflexion éthique</vt:lpstr>
      <vt:lpstr>JOUR 1</vt:lpstr>
      <vt:lpstr>L’organisation professionnelle au Québec</vt:lpstr>
      <vt:lpstr>Un peu d’histoire</vt:lpstr>
      <vt:lpstr>Contexte légal et système professionnel</vt:lpstr>
      <vt:lpstr>L’organisation professionnelle au Québec</vt:lpstr>
      <vt:lpstr>L’organisation professionnelle au Québec</vt:lpstr>
      <vt:lpstr>L’organisation professionnelle au Québec</vt:lpstr>
      <vt:lpstr>Rôle et mandat de l'Ordre</vt:lpstr>
      <vt:lpstr>Réserves</vt:lpstr>
      <vt:lpstr>Les psychologues</vt:lpstr>
      <vt:lpstr>Psychothérapie</vt:lpstr>
      <vt:lpstr>Code des professions</vt:lpstr>
      <vt:lpstr>Code des professions</vt:lpstr>
      <vt:lpstr>Mandat de l’Ordre des psychologues</vt:lpstr>
      <vt:lpstr>Moyens pour assurer mandat</vt:lpstr>
      <vt:lpstr>Vers une pratique défensive?</vt:lpstr>
      <vt:lpstr>Prévention / Rôle conseil</vt:lpstr>
      <vt:lpstr>Présentation PowerPoint</vt:lpstr>
      <vt:lpstr>JOUR 1</vt:lpstr>
      <vt:lpstr>Présentation PowerPoint</vt:lpstr>
      <vt:lpstr>Présentation PowerPoint</vt:lpstr>
      <vt:lpstr>JOUR 1</vt:lpstr>
      <vt:lpstr>Scénario: Expertise psycholégale</vt:lpstr>
      <vt:lpstr>Scénario: travail en équipe</vt:lpstr>
      <vt:lpstr>JOUR 1</vt:lpstr>
      <vt:lpstr>JOUR 1</vt:lpstr>
      <vt:lpstr>La notion de client</vt:lpstr>
      <vt:lpstr>Droit à l'inviolabilité et l'intégrité de la personne</vt:lpstr>
      <vt:lpstr>Droit au respect du secret professionnel</vt:lpstr>
      <vt:lpstr>L’accès au dossier professionnel</vt:lpstr>
      <vt:lpstr>JOUR 1</vt:lpstr>
      <vt:lpstr>Adulte apte</vt:lpstr>
      <vt:lpstr>Un jeune de 14 ans et plus</vt:lpstr>
      <vt:lpstr>Un jeune de 14 ans et plus</vt:lpstr>
      <vt:lpstr>Un jeune de 14 ans et plus</vt:lpstr>
      <vt:lpstr>Code civil</vt:lpstr>
      <vt:lpstr>Refus</vt:lpstr>
      <vt:lpstr>Mineur de moins de 14 ans</vt:lpstr>
      <vt:lpstr>Code civil</vt:lpstr>
      <vt:lpstr>Mineur de moins de 14 ans</vt:lpstr>
      <vt:lpstr>Code civil</vt:lpstr>
      <vt:lpstr>Mineur de moins de 14 ans</vt:lpstr>
      <vt:lpstr>Personne inapte</vt:lpstr>
      <vt:lpstr>Personne inapte</vt:lpstr>
      <vt:lpstr>JOUR 1</vt:lpstr>
      <vt:lpstr>Le secret professionnel</vt:lpstr>
      <vt:lpstr>Le secret professionnel (suite)</vt:lpstr>
      <vt:lpstr>Le secret professionnel (suite)</vt:lpstr>
      <vt:lpstr>Le secret professionnel (suite)</vt:lpstr>
      <vt:lpstr>Les limites du secret professionnel</vt:lpstr>
      <vt:lpstr>Les limites du secret professionnel (suite)</vt:lpstr>
      <vt:lpstr>Les limites du secret professionnel (suite) </vt:lpstr>
      <vt:lpstr>Les limites du secret professionnel (suite)</vt:lpstr>
      <vt:lpstr>Les limites du secret professionnel (suite)</vt:lpstr>
      <vt:lpstr>Les limites du secret professionnel (suite)</vt:lpstr>
      <vt:lpstr>Les limites du secret professionnel (suite)</vt:lpstr>
      <vt:lpstr>Les limites du secret professionnel (suite)</vt:lpstr>
      <vt:lpstr>Les limites du secret professionnel (suite)</vt:lpstr>
      <vt:lpstr>Les limites du secret professionnel (suite)</vt:lpstr>
      <vt:lpstr>Les limites du secret professionnel (suite)</vt:lpstr>
      <vt:lpstr> Les limites du secret professionnel (suite) </vt:lpstr>
      <vt:lpstr> Les limites du secret professionnel (suite) </vt:lpstr>
      <vt:lpstr> Les limites du secret professionnel (suite) </vt:lpstr>
      <vt:lpstr> Les limites du secret professionnel (suite) </vt:lpstr>
      <vt:lpstr> Les limites du secret professionnel (suite) </vt:lpstr>
      <vt:lpstr>Les limites du secret professionnel (suite)</vt:lpstr>
      <vt:lpstr>Les limites du secret professionnel (suite)</vt:lpstr>
      <vt:lpstr>Les limites du secret professionnel (suite)</vt:lpstr>
      <vt:lpstr>Les limites du secret professionnel (suite)</vt:lpstr>
      <vt:lpstr>Les limites du secret professionnel (suite)</vt:lpstr>
      <vt:lpstr>Les limites du secret professionnel (suite)</vt:lpstr>
      <vt:lpstr> Les limites du secret professionnel (suite) </vt:lpstr>
      <vt:lpstr> Les limites du secret professionnel (suite) </vt:lpstr>
      <vt:lpstr> Les limites du secret professionnel (suite) </vt:lpstr>
      <vt:lpstr>JOUR 1</vt:lpstr>
      <vt:lpstr>Expertise en matière de garde d’enfant</vt:lpstr>
      <vt:lpstr>Lignes directrices pour l’expertise en matière de garde d’enfants</vt:lpstr>
      <vt:lpstr>Qui peut demander une expertise</vt:lpstr>
      <vt:lpstr>But de l’expertise</vt:lpstr>
      <vt:lpstr>L’expertise tient compte</vt:lpstr>
      <vt:lpstr>Objets de l'expertise</vt:lpstr>
      <vt:lpstr>Expertise complète et expertise partielle</vt:lpstr>
      <vt:lpstr>JOUR 1</vt:lpstr>
      <vt:lpstr>Témoignage</vt:lpstr>
      <vt:lpstr>Prérequis pour être reconnu expert à la Cour</vt:lpstr>
      <vt:lpstr>Citation à comparaître</vt:lpstr>
      <vt:lpstr>Honoraires pour témoignage</vt:lpstr>
      <vt:lpstr>Références</vt:lpstr>
      <vt:lpstr>JOUR 1</vt:lpstr>
      <vt:lpstr>Scénario : Inconduite sexuelle</vt:lpstr>
      <vt:lpstr>Scénario: travail en équipe</vt:lpstr>
      <vt:lpstr>Plénière scénario Inconduite sexuelle</vt:lpstr>
      <vt:lpstr>Serment d’Hippocrate</vt:lpstr>
      <vt:lpstr>L’inconduite sexuelle</vt:lpstr>
      <vt:lpstr>L’inconduite sexuelle (suite)</vt:lpstr>
      <vt:lpstr>L’inconduite sexuelle (suite)</vt:lpstr>
      <vt:lpstr>L’inconduite sexuelle (suite)</vt:lpstr>
      <vt:lpstr>L’inconduite sexuelle (suite)</vt:lpstr>
      <vt:lpstr>Jour 1</vt:lpstr>
      <vt:lpstr>Conflit de rôles</vt:lpstr>
      <vt:lpstr>Définitions</vt:lpstr>
      <vt:lpstr>Double rôle</vt:lpstr>
      <vt:lpstr>Rôles successifs vs simultanés</vt:lpstr>
      <vt:lpstr>Types de relations inappropriées non sexuelles</vt:lpstr>
      <vt:lpstr>Références</vt:lpstr>
      <vt:lpstr>Pour la prochaine rencontre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Déontologie et professionnalisme</dc:title>
  <dc:creator>Pierre Desjardins</dc:creator>
  <cp:lastModifiedBy>Elyse Michon</cp:lastModifiedBy>
  <cp:revision>177</cp:revision>
  <cp:lastPrinted>2017-10-31T21:16:17Z</cp:lastPrinted>
  <dcterms:modified xsi:type="dcterms:W3CDTF">2019-10-11T20:32:38Z</dcterms:modified>
</cp:coreProperties>
</file>